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91" r:id="rId2"/>
    <p:sldId id="256" r:id="rId3"/>
    <p:sldId id="262" r:id="rId4"/>
    <p:sldId id="263" r:id="rId5"/>
    <p:sldId id="278" r:id="rId6"/>
    <p:sldId id="279" r:id="rId7"/>
    <p:sldId id="280" r:id="rId8"/>
    <p:sldId id="281" r:id="rId9"/>
    <p:sldId id="282" r:id="rId10"/>
    <p:sldId id="283" r:id="rId11"/>
    <p:sldId id="284" r:id="rId12"/>
    <p:sldId id="266" r:id="rId13"/>
    <p:sldId id="276" r:id="rId14"/>
    <p:sldId id="269" r:id="rId15"/>
    <p:sldId id="270" r:id="rId16"/>
    <p:sldId id="275" r:id="rId17"/>
    <p:sldId id="268" r:id="rId18"/>
    <p:sldId id="274" r:id="rId19"/>
    <p:sldId id="267" r:id="rId20"/>
    <p:sldId id="277" r:id="rId21"/>
    <p:sldId id="273" r:id="rId22"/>
    <p:sldId id="292" r:id="rId23"/>
    <p:sldId id="272" r:id="rId24"/>
    <p:sldId id="293" r:id="rId25"/>
    <p:sldId id="286" r:id="rId26"/>
    <p:sldId id="295" r:id="rId27"/>
    <p:sldId id="296" r:id="rId28"/>
    <p:sldId id="264" r:id="rId29"/>
    <p:sldId id="265" r:id="rId30"/>
    <p:sldId id="29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73D1F95D-6E14-2642-B134-23C29144B532}">
          <p14:sldIdLst>
            <p14:sldId id="291"/>
            <p14:sldId id="256"/>
            <p14:sldId id="262"/>
            <p14:sldId id="263"/>
            <p14:sldId id="278"/>
            <p14:sldId id="279"/>
            <p14:sldId id="280"/>
            <p14:sldId id="281"/>
            <p14:sldId id="282"/>
            <p14:sldId id="283"/>
            <p14:sldId id="284"/>
            <p14:sldId id="266"/>
          </p14:sldIdLst>
        </p14:section>
        <p14:section name="Pres Resume" id="{95BE81FC-7628-4D4C-8B25-6D6340BB7E62}">
          <p14:sldIdLst/>
        </p14:section>
        <p14:section name="Central Universal" id="{C95D5DF8-82B6-CF44-8AAE-272A88AE40C1}">
          <p14:sldIdLst>
            <p14:sldId id="276"/>
            <p14:sldId id="269"/>
            <p14:sldId id="270"/>
          </p14:sldIdLst>
        </p14:section>
        <p14:section name="Central Targeted" id="{097281B7-C15F-B540-BC9D-BE82DDE46946}">
          <p14:sldIdLst>
            <p14:sldId id="275"/>
            <p14:sldId id="268"/>
          </p14:sldIdLst>
        </p14:section>
        <p14:section name="Central Specialist" id="{5C6371B0-BD5B-5A44-8C68-B6ED4B6433DC}">
          <p14:sldIdLst>
            <p14:sldId id="274"/>
            <p14:sldId id="267"/>
          </p14:sldIdLst>
        </p14:section>
        <p14:section name="Six Ways to Wellbeing" id="{448F9360-AD3E-2A42-A9A4-C3E0DBBD461A}">
          <p14:sldIdLst/>
        </p14:section>
        <p14:section name="Pres Resume" id="{66B1E640-8B6E-2A43-AD4B-671CA1D445EB}">
          <p14:sldIdLst>
            <p14:sldId id="277"/>
          </p14:sldIdLst>
        </p14:section>
        <p14:section name="Local Universal" id="{DA7CB7E8-EE3B-4043-A917-92B68F7BA31C}">
          <p14:sldIdLst>
            <p14:sldId id="273"/>
            <p14:sldId id="292"/>
          </p14:sldIdLst>
        </p14:section>
        <p14:section name="Local Targeted" id="{ABF95A05-7CE1-C64A-B445-AF5791157372}">
          <p14:sldIdLst>
            <p14:sldId id="272"/>
            <p14:sldId id="293"/>
          </p14:sldIdLst>
        </p14:section>
        <p14:section name="Local Specialist" id="{D63A2DA3-A40F-4041-AF88-3251625FCC8B}">
          <p14:sldIdLst>
            <p14:sldId id="286"/>
            <p14:sldId id="295"/>
            <p14:sldId id="296"/>
          </p14:sldIdLst>
        </p14:section>
        <p14:section name="Pres Resume" id="{09A1DCEE-0A49-5848-8DC0-717A059E9271}">
          <p14:sldIdLst>
            <p14:sldId id="264"/>
            <p14:sldId id="265"/>
            <p14:sldId id="29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11D"/>
    <a:srgbClr val="F8AB10"/>
    <a:srgbClr val="0D3732"/>
    <a:srgbClr val="007A3E"/>
    <a:srgbClr val="163312"/>
    <a:srgbClr val="233623"/>
    <a:srgbClr val="B2C0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76030" autoAdjust="0"/>
  </p:normalViewPr>
  <p:slideViewPr>
    <p:cSldViewPr snapToGrid="0" snapToObjects="1">
      <p:cViewPr varScale="1">
        <p:scale>
          <a:sx n="88" d="100"/>
          <a:sy n="88" d="100"/>
        </p:scale>
        <p:origin x="1656" y="8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7" d="100"/>
          <a:sy n="87" d="100"/>
        </p:scale>
        <p:origin x="369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1C383E-AC78-C345-A34D-74444DC403FF}" type="datetimeFigureOut">
              <a:rPr lang="en-GB" smtClean="0"/>
              <a:t>21/07/2020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06C0AC-37AA-9948-8D95-037BBF484E3C}" type="slidenum">
              <a:rPr lang="en-GB" smtClean="0"/>
              <a:t>‹#›</a:t>
            </a:fld>
            <a:endParaRPr lang="en-GB"/>
          </a:p>
        </p:txBody>
      </p:sp>
    </p:spTree>
    <p:extLst>
      <p:ext uri="{BB962C8B-B14F-4D97-AF65-F5344CB8AC3E}">
        <p14:creationId xmlns:p14="http://schemas.microsoft.com/office/powerpoint/2010/main" val="4045091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eyondgreenspace.net/2017/03/09/defra-evidence-statement-on-the-links-between-natural-environments-and-human-health/"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ncb.org.uk/sites/default/files/uploads/documents/Policy_docs/GEXP_final%20WEB.pdf" TargetMode="External"/><Relationship Id="rId4" Type="http://schemas.openxmlformats.org/officeDocument/2006/relationships/hyperlink" Target="http://www.euro.who.int/en/health-topics/environment-and-health/urban-health/publications/2016/urban-green-spaces-and-health-a-review-of-evidence-2016"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a:t>
            </a:r>
            <a:r>
              <a:rPr lang="en-GB" sz="1200" b="1" i="0" u="none" strike="noStrike" kern="1200" baseline="0" dirty="0">
                <a:solidFill>
                  <a:schemeClr val="tx1"/>
                </a:solidFill>
                <a:latin typeface="+mn-lt"/>
                <a:ea typeface="+mn-ea"/>
                <a:cs typeface="+mn-cs"/>
              </a:rPr>
              <a:t>Spending time in the natural environment</a:t>
            </a:r>
            <a:r>
              <a:rPr lang="en-GB" sz="1200" b="0" i="0" u="none" strike="noStrike" kern="1200" baseline="0" dirty="0">
                <a:solidFill>
                  <a:schemeClr val="tx1"/>
                </a:solidFill>
                <a:latin typeface="+mn-lt"/>
                <a:ea typeface="+mn-ea"/>
                <a:cs typeface="+mn-cs"/>
              </a:rPr>
              <a:t> – as a resident or a visitor – </a:t>
            </a:r>
            <a:r>
              <a:rPr lang="en-GB" sz="1200" b="1" i="0" u="none" strike="noStrike" kern="1200" baseline="0" dirty="0">
                <a:solidFill>
                  <a:schemeClr val="tx1"/>
                </a:solidFill>
                <a:latin typeface="+mn-lt"/>
                <a:ea typeface="+mn-ea"/>
                <a:cs typeface="+mn-cs"/>
              </a:rPr>
              <a:t>improves our mental health and feelings of wellbeing</a:t>
            </a:r>
            <a:r>
              <a:rPr lang="en-GB" sz="1200" b="0" i="0" u="none" strike="noStrike" kern="1200" baseline="0" dirty="0">
                <a:solidFill>
                  <a:schemeClr val="tx1"/>
                </a:solidFill>
                <a:latin typeface="+mn-lt"/>
                <a:ea typeface="+mn-ea"/>
                <a:cs typeface="+mn-cs"/>
              </a:rPr>
              <a:t>. It can reduce stress, fatigue, anxiety and depression. It can help boost immune systems, encourage physical activity and may reduce the risk of chronic diseases such as asthma. </a:t>
            </a:r>
            <a:r>
              <a:rPr lang="en-GB" sz="1200" b="1" i="0" u="none" strike="noStrike" kern="1200" baseline="0" dirty="0">
                <a:solidFill>
                  <a:schemeClr val="tx1"/>
                </a:solidFill>
                <a:latin typeface="+mn-lt"/>
                <a:ea typeface="+mn-ea"/>
                <a:cs typeface="+mn-cs"/>
              </a:rPr>
              <a:t>It can combat loneliness and bind communities together</a:t>
            </a:r>
            <a:r>
              <a:rPr lang="en-GB" sz="1200" b="0" i="0" u="none" strike="noStrike" kern="1200" baseline="0" dirty="0">
                <a:solidFill>
                  <a:schemeClr val="tx1"/>
                </a:solidFill>
                <a:latin typeface="+mn-lt"/>
                <a:ea typeface="+mn-ea"/>
                <a:cs typeface="+mn-cs"/>
              </a:rPr>
              <a:t>.</a:t>
            </a:r>
            <a:r>
              <a:rPr lang="en-GB" sz="1200" dirty="0">
                <a:latin typeface="Arial" panose="020B0604020202020204" pitchFamily="34" charset="0"/>
                <a:cs typeface="Arial" panose="020B0604020202020204" pitchFamily="34" charset="0"/>
                <a:hlinkClick r:id="rId3"/>
              </a:rPr>
              <a:t> Evidence statement: links between the natural environment and human health; University of Exeter and Defra, 2017</a:t>
            </a:r>
            <a:r>
              <a:rPr lang="en-GB" sz="1200" baseline="300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t>“The evidence shows that urban green space has health benefits, particularly for economically deprived communities, children, and senior citizens. It is therefore essential that all populations have </a:t>
            </a:r>
            <a:r>
              <a:rPr lang="en-GB" altLang="en-US" sz="1200" b="1" dirty="0"/>
              <a:t>adequate access to green space</a:t>
            </a:r>
            <a:r>
              <a:rPr lang="en-GB" altLang="en-US" sz="1200" dirty="0"/>
              <a:t>, with particular priority placed on provision for disadvantaged communities” </a:t>
            </a:r>
            <a:r>
              <a:rPr lang="en-US" sz="1200" dirty="0">
                <a:latin typeface="Arial" panose="020B0604020202020204" pitchFamily="34" charset="0"/>
                <a:ea typeface="Calibri" panose="020F050202020403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hlinkClick r:id="rId4"/>
              </a:rPr>
              <a:t>Urban Green Spaces and Health: World Health Organisation Regional Office for Europe, 2016, 9-10</a:t>
            </a: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r>
              <a:rPr lang="en-GB" dirty="0"/>
              <a:t>Nearly 800,000 children in England live in overcrowded housing, accounting for one in 14 of all children living in households where there are dependent children. This is less than nearly 50 years ago with the proportion of children living in overcrowded housing today 7 per cent. But it is still very high and there are a significant number of children – more than 75,000 – living in temporary accommodation. Year on year the number of households with children living in bed and breakfast style accommodation has increased by more than 50 per cent from 1,340 in Sept 2011 to 2,020 in Sept 2012 . Children growing up in disadvantaged circumstances are still far more vulnerable to accidental injuries in the home than other children, and the situation appears to have got worse since the 1960s. This inequality continues outside the home with today’s least deprived children nine times more likely than those living in the most deprived areas to have access to green space, places to play and to live in environments with better air quality. </a:t>
            </a:r>
            <a:r>
              <a:rPr lang="en-GB" sz="1200" dirty="0">
                <a:hlinkClick r:id="rId5"/>
              </a:rPr>
              <a:t>Greater Expectations - Raising Aspirations for our Children (National Children’s Bureau 2013</a:t>
            </a:r>
            <a:endParaRPr lang="en-GB" dirty="0"/>
          </a:p>
          <a:p>
            <a:endParaRPr lang="en-GB" dirty="0"/>
          </a:p>
        </p:txBody>
      </p:sp>
      <p:sp>
        <p:nvSpPr>
          <p:cNvPr id="4" name="Slide Number Placeholder 3"/>
          <p:cNvSpPr>
            <a:spLocks noGrp="1"/>
          </p:cNvSpPr>
          <p:nvPr>
            <p:ph type="sldNum" sz="quarter" idx="5"/>
          </p:nvPr>
        </p:nvSpPr>
        <p:spPr/>
        <p:txBody>
          <a:bodyPr/>
          <a:lstStyle/>
          <a:p>
            <a:fld id="{FA06C0AC-37AA-9948-8D95-037BBF484E3C}" type="slidenum">
              <a:rPr lang="en-GB" smtClean="0"/>
              <a:t>2</a:t>
            </a:fld>
            <a:endParaRPr lang="en-GB"/>
          </a:p>
        </p:txBody>
      </p:sp>
    </p:spTree>
    <p:extLst>
      <p:ext uri="{BB962C8B-B14F-4D97-AF65-F5344CB8AC3E}">
        <p14:creationId xmlns:p14="http://schemas.microsoft.com/office/powerpoint/2010/main" val="3558470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You can edit this slide or add another. If you click on the dropdown arrow next to ‘New Slide’ in the top toolbar, you can select its appearance **</a:t>
            </a:r>
          </a:p>
          <a:p>
            <a:endParaRPr lang="en-GB" dirty="0"/>
          </a:p>
        </p:txBody>
      </p:sp>
      <p:sp>
        <p:nvSpPr>
          <p:cNvPr id="4" name="Slide Number Placeholder 3"/>
          <p:cNvSpPr>
            <a:spLocks noGrp="1"/>
          </p:cNvSpPr>
          <p:nvPr>
            <p:ph type="sldNum" sz="quarter" idx="5"/>
          </p:nvPr>
        </p:nvSpPr>
        <p:spPr/>
        <p:txBody>
          <a:bodyPr/>
          <a:lstStyle/>
          <a:p>
            <a:fld id="{FA06C0AC-37AA-9948-8D95-037BBF484E3C}" type="slidenum">
              <a:rPr lang="en-GB" smtClean="0"/>
              <a:t>24</a:t>
            </a:fld>
            <a:endParaRPr lang="en-GB"/>
          </a:p>
        </p:txBody>
      </p:sp>
    </p:spTree>
    <p:extLst>
      <p:ext uri="{BB962C8B-B14F-4D97-AF65-F5344CB8AC3E}">
        <p14:creationId xmlns:p14="http://schemas.microsoft.com/office/powerpoint/2010/main" val="2437650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You can edit this slide or add another. If you click on the dropdown arrow next to ‘New Slide’ in the top toolbar, you can select its appearance **</a:t>
            </a:r>
          </a:p>
          <a:p>
            <a:endParaRPr lang="en-GB" dirty="0"/>
          </a:p>
        </p:txBody>
      </p:sp>
      <p:sp>
        <p:nvSpPr>
          <p:cNvPr id="4" name="Slide Number Placeholder 3"/>
          <p:cNvSpPr>
            <a:spLocks noGrp="1"/>
          </p:cNvSpPr>
          <p:nvPr>
            <p:ph type="sldNum" sz="quarter" idx="5"/>
          </p:nvPr>
        </p:nvSpPr>
        <p:spPr/>
        <p:txBody>
          <a:bodyPr/>
          <a:lstStyle/>
          <a:p>
            <a:fld id="{FA06C0AC-37AA-9948-8D95-037BBF484E3C}" type="slidenum">
              <a:rPr lang="en-GB" smtClean="0"/>
              <a:t>25</a:t>
            </a:fld>
            <a:endParaRPr lang="en-GB"/>
          </a:p>
        </p:txBody>
      </p:sp>
    </p:spTree>
    <p:extLst>
      <p:ext uri="{BB962C8B-B14F-4D97-AF65-F5344CB8AC3E}">
        <p14:creationId xmlns:p14="http://schemas.microsoft.com/office/powerpoint/2010/main" val="181914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Add impact data from your Wildlife Trusts - evidence, quotes and stories. You can edit this slide or add another. If you click on the dropdown arrow next to ‘New Slide’ in the top toolbar, you can select its appearance **</a:t>
            </a:r>
          </a:p>
          <a:p>
            <a:endParaRPr lang="en-GB" b="1" dirty="0"/>
          </a:p>
        </p:txBody>
      </p:sp>
      <p:sp>
        <p:nvSpPr>
          <p:cNvPr id="4" name="Slide Number Placeholder 3"/>
          <p:cNvSpPr>
            <a:spLocks noGrp="1"/>
          </p:cNvSpPr>
          <p:nvPr>
            <p:ph type="sldNum" sz="quarter" idx="5"/>
          </p:nvPr>
        </p:nvSpPr>
        <p:spPr/>
        <p:txBody>
          <a:bodyPr/>
          <a:lstStyle/>
          <a:p>
            <a:fld id="{FA06C0AC-37AA-9948-8D95-037BBF484E3C}" type="slidenum">
              <a:rPr lang="en-GB" smtClean="0"/>
              <a:t>29</a:t>
            </a:fld>
            <a:endParaRPr lang="en-GB"/>
          </a:p>
        </p:txBody>
      </p:sp>
    </p:spTree>
    <p:extLst>
      <p:ext uri="{BB962C8B-B14F-4D97-AF65-F5344CB8AC3E}">
        <p14:creationId xmlns:p14="http://schemas.microsoft.com/office/powerpoint/2010/main" val="256524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t>**You may need to wait a couple of seconds for the video to load before you click on it to view. To move on, click no the green surroundings outside the video frame**</a:t>
            </a:r>
          </a:p>
        </p:txBody>
      </p:sp>
      <p:sp>
        <p:nvSpPr>
          <p:cNvPr id="4" name="Slide Number Placeholder 3"/>
          <p:cNvSpPr>
            <a:spLocks noGrp="1"/>
          </p:cNvSpPr>
          <p:nvPr>
            <p:ph type="sldNum" sz="quarter" idx="5"/>
          </p:nvPr>
        </p:nvSpPr>
        <p:spPr/>
        <p:txBody>
          <a:bodyPr/>
          <a:lstStyle/>
          <a:p>
            <a:fld id="{FA06C0AC-37AA-9948-8D95-037BBF484E3C}" type="slidenum">
              <a:rPr lang="en-GB" smtClean="0"/>
              <a:t>3</a:t>
            </a:fld>
            <a:endParaRPr lang="en-GB"/>
          </a:p>
        </p:txBody>
      </p:sp>
    </p:spTree>
    <p:extLst>
      <p:ext uri="{BB962C8B-B14F-4D97-AF65-F5344CB8AC3E}">
        <p14:creationId xmlns:p14="http://schemas.microsoft.com/office/powerpoint/2010/main" val="869184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**When in presentation mode, you can click on each circle to zoom in to view its corresponding text. Click again to return to this slide. When you’ve viewed them all, click on the green background to continue the presentation**</a:t>
            </a:r>
          </a:p>
          <a:p>
            <a:endParaRPr lang="en-GB" dirty="0"/>
          </a:p>
        </p:txBody>
      </p:sp>
      <p:sp>
        <p:nvSpPr>
          <p:cNvPr id="4" name="Slide Number Placeholder 3"/>
          <p:cNvSpPr>
            <a:spLocks noGrp="1"/>
          </p:cNvSpPr>
          <p:nvPr>
            <p:ph type="sldNum" sz="quarter" idx="5"/>
          </p:nvPr>
        </p:nvSpPr>
        <p:spPr/>
        <p:txBody>
          <a:bodyPr/>
          <a:lstStyle/>
          <a:p>
            <a:fld id="{FA06C0AC-37AA-9948-8D95-037BBF484E3C}" type="slidenum">
              <a:rPr lang="en-GB" smtClean="0"/>
              <a:t>5</a:t>
            </a:fld>
            <a:endParaRPr lang="en-GB"/>
          </a:p>
        </p:txBody>
      </p:sp>
    </p:spTree>
    <p:extLst>
      <p:ext uri="{BB962C8B-B14F-4D97-AF65-F5344CB8AC3E}">
        <p14:creationId xmlns:p14="http://schemas.microsoft.com/office/powerpoint/2010/main" val="1422775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**When in presentation mode, you can click on each tier to zoom in to view the corresponding slides for that section. Click to cycle through the slides, then you will return to this slide. When you’ve viewed them all, click on the green background to continue the presentation**</a:t>
            </a:r>
          </a:p>
        </p:txBody>
      </p:sp>
      <p:sp>
        <p:nvSpPr>
          <p:cNvPr id="4" name="Slide Number Placeholder 3"/>
          <p:cNvSpPr>
            <a:spLocks noGrp="1"/>
          </p:cNvSpPr>
          <p:nvPr>
            <p:ph type="sldNum" sz="quarter" idx="5"/>
          </p:nvPr>
        </p:nvSpPr>
        <p:spPr/>
        <p:txBody>
          <a:bodyPr/>
          <a:lstStyle/>
          <a:p>
            <a:fld id="{FA06C0AC-37AA-9948-8D95-037BBF484E3C}" type="slidenum">
              <a:rPr lang="en-GB" smtClean="0"/>
              <a:t>12</a:t>
            </a:fld>
            <a:endParaRPr lang="en-GB"/>
          </a:p>
        </p:txBody>
      </p:sp>
    </p:spTree>
    <p:extLst>
      <p:ext uri="{BB962C8B-B14F-4D97-AF65-F5344CB8AC3E}">
        <p14:creationId xmlns:p14="http://schemas.microsoft.com/office/powerpoint/2010/main" val="359435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06C0AC-37AA-9948-8D95-037BBF484E3C}" type="slidenum">
              <a:rPr lang="en-GB" smtClean="0"/>
              <a:t>15</a:t>
            </a:fld>
            <a:endParaRPr lang="en-GB"/>
          </a:p>
        </p:txBody>
      </p:sp>
    </p:spTree>
    <p:extLst>
      <p:ext uri="{BB962C8B-B14F-4D97-AF65-F5344CB8AC3E}">
        <p14:creationId xmlns:p14="http://schemas.microsoft.com/office/powerpoint/2010/main" val="361675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06C0AC-37AA-9948-8D95-037BBF484E3C}" type="slidenum">
              <a:rPr lang="en-GB" smtClean="0"/>
              <a:t>17</a:t>
            </a:fld>
            <a:endParaRPr lang="en-GB"/>
          </a:p>
        </p:txBody>
      </p:sp>
    </p:spTree>
    <p:extLst>
      <p:ext uri="{BB962C8B-B14F-4D97-AF65-F5344CB8AC3E}">
        <p14:creationId xmlns:p14="http://schemas.microsoft.com/office/powerpoint/2010/main" val="1130030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**When in presentation mode, you can click on each tier to zoom in to view the corresponding slides for that section. Click to cycle through the slides, then you will return to this slide. When you’ve viewed them all, click on the green background to continue the presentation**</a:t>
            </a:r>
          </a:p>
        </p:txBody>
      </p:sp>
      <p:sp>
        <p:nvSpPr>
          <p:cNvPr id="4" name="Slide Number Placeholder 3"/>
          <p:cNvSpPr>
            <a:spLocks noGrp="1"/>
          </p:cNvSpPr>
          <p:nvPr>
            <p:ph type="sldNum" sz="quarter" idx="5"/>
          </p:nvPr>
        </p:nvSpPr>
        <p:spPr/>
        <p:txBody>
          <a:bodyPr/>
          <a:lstStyle/>
          <a:p>
            <a:fld id="{FA06C0AC-37AA-9948-8D95-037BBF484E3C}" type="slidenum">
              <a:rPr lang="en-GB" smtClean="0"/>
              <a:t>20</a:t>
            </a:fld>
            <a:endParaRPr lang="en-GB"/>
          </a:p>
        </p:txBody>
      </p:sp>
    </p:spTree>
    <p:extLst>
      <p:ext uri="{BB962C8B-B14F-4D97-AF65-F5344CB8AC3E}">
        <p14:creationId xmlns:p14="http://schemas.microsoft.com/office/powerpoint/2010/main" val="4138596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You can edit this slide or add another. If you click on the dropdown arrow next to ‘New Slide’ in the top toolbar, you can select its appearance **</a:t>
            </a:r>
          </a:p>
        </p:txBody>
      </p:sp>
      <p:sp>
        <p:nvSpPr>
          <p:cNvPr id="4" name="Slide Number Placeholder 3"/>
          <p:cNvSpPr>
            <a:spLocks noGrp="1"/>
          </p:cNvSpPr>
          <p:nvPr>
            <p:ph type="sldNum" sz="quarter" idx="5"/>
          </p:nvPr>
        </p:nvSpPr>
        <p:spPr/>
        <p:txBody>
          <a:bodyPr/>
          <a:lstStyle/>
          <a:p>
            <a:fld id="{FA06C0AC-37AA-9948-8D95-037BBF484E3C}" type="slidenum">
              <a:rPr lang="en-GB" smtClean="0"/>
              <a:t>21</a:t>
            </a:fld>
            <a:endParaRPr lang="en-GB"/>
          </a:p>
        </p:txBody>
      </p:sp>
    </p:spTree>
    <p:extLst>
      <p:ext uri="{BB962C8B-B14F-4D97-AF65-F5344CB8AC3E}">
        <p14:creationId xmlns:p14="http://schemas.microsoft.com/office/powerpoint/2010/main" val="221394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You can edit this slide or add another. If you click on the dropdown arrow next to ‘New Slide’ in the top toolbar, you can select its appearance **</a:t>
            </a:r>
          </a:p>
          <a:p>
            <a:endParaRPr lang="en-GB" dirty="0"/>
          </a:p>
        </p:txBody>
      </p:sp>
      <p:sp>
        <p:nvSpPr>
          <p:cNvPr id="4" name="Slide Number Placeholder 3"/>
          <p:cNvSpPr>
            <a:spLocks noGrp="1"/>
          </p:cNvSpPr>
          <p:nvPr>
            <p:ph type="sldNum" sz="quarter" idx="5"/>
          </p:nvPr>
        </p:nvSpPr>
        <p:spPr/>
        <p:txBody>
          <a:bodyPr/>
          <a:lstStyle/>
          <a:p>
            <a:fld id="{FA06C0AC-37AA-9948-8D95-037BBF484E3C}" type="slidenum">
              <a:rPr lang="en-GB" smtClean="0"/>
              <a:t>23</a:t>
            </a:fld>
            <a:endParaRPr lang="en-GB"/>
          </a:p>
        </p:txBody>
      </p:sp>
    </p:spTree>
    <p:extLst>
      <p:ext uri="{BB962C8B-B14F-4D97-AF65-F5344CB8AC3E}">
        <p14:creationId xmlns:p14="http://schemas.microsoft.com/office/powerpoint/2010/main" val="4644534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1A9AA1E-A071-3443-85D6-2A60B2BE3039}"/>
              </a:ext>
            </a:extLst>
          </p:cNvPr>
          <p:cNvCxnSpPr/>
          <p:nvPr userDrawn="1"/>
        </p:nvCxnSpPr>
        <p:spPr>
          <a:xfrm>
            <a:off x="1426027" y="1186543"/>
            <a:ext cx="10308773" cy="0"/>
          </a:xfrm>
          <a:prstGeom prst="line">
            <a:avLst/>
          </a:prstGeom>
          <a:ln w="571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3" name="Picture 2" descr="A close up of text on a black background&#10;&#10;Description automatically generated">
            <a:extLst>
              <a:ext uri="{FF2B5EF4-FFF2-40B4-BE49-F238E27FC236}">
                <a16:creationId xmlns:a16="http://schemas.microsoft.com/office/drawing/2014/main" id="{1546FD41-E6C9-C04D-A18A-5347A33EC147}"/>
              </a:ext>
            </a:extLst>
          </p:cNvPr>
          <p:cNvPicPr>
            <a:picLocks noChangeAspect="1"/>
          </p:cNvPicPr>
          <p:nvPr userDrawn="1"/>
        </p:nvPicPr>
        <p:blipFill>
          <a:blip r:embed="rId2"/>
          <a:stretch>
            <a:fillRect/>
          </a:stretch>
        </p:blipFill>
        <p:spPr>
          <a:xfrm>
            <a:off x="275445" y="239486"/>
            <a:ext cx="889327" cy="967005"/>
          </a:xfrm>
          <a:prstGeom prst="rect">
            <a:avLst/>
          </a:prstGeom>
        </p:spPr>
      </p:pic>
    </p:spTree>
    <p:extLst>
      <p:ext uri="{BB962C8B-B14F-4D97-AF65-F5344CB8AC3E}">
        <p14:creationId xmlns:p14="http://schemas.microsoft.com/office/powerpoint/2010/main" val="372311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A close up of text on a black background&#10;&#10;Description automatically generated">
            <a:extLst>
              <a:ext uri="{FF2B5EF4-FFF2-40B4-BE49-F238E27FC236}">
                <a16:creationId xmlns:a16="http://schemas.microsoft.com/office/drawing/2014/main" id="{D2357C95-7D29-0D41-A407-1BEBEE2D2957}"/>
              </a:ext>
            </a:extLst>
          </p:cNvPr>
          <p:cNvPicPr>
            <a:picLocks noChangeAspect="1"/>
          </p:cNvPicPr>
          <p:nvPr userDrawn="1"/>
        </p:nvPicPr>
        <p:blipFill>
          <a:blip r:embed="rId2"/>
          <a:stretch>
            <a:fillRect/>
          </a:stretch>
        </p:blipFill>
        <p:spPr>
          <a:xfrm>
            <a:off x="275445" y="239486"/>
            <a:ext cx="889327" cy="967005"/>
          </a:xfrm>
          <a:prstGeom prst="rect">
            <a:avLst/>
          </a:prstGeom>
        </p:spPr>
      </p:pic>
    </p:spTree>
    <p:extLst>
      <p:ext uri="{BB962C8B-B14F-4D97-AF65-F5344CB8AC3E}">
        <p14:creationId xmlns:p14="http://schemas.microsoft.com/office/powerpoint/2010/main" val="140636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938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577E0A-C4EA-EF42-BD7F-42174EDF9AEF}"/>
              </a:ext>
            </a:extLst>
          </p:cNvPr>
          <p:cNvSpPr/>
          <p:nvPr userDrawn="1"/>
        </p:nvSpPr>
        <p:spPr>
          <a:xfrm>
            <a:off x="0" y="0"/>
            <a:ext cx="12192000" cy="6858000"/>
          </a:xfrm>
          <a:prstGeom prst="rect">
            <a:avLst/>
          </a:prstGeom>
          <a:solidFill>
            <a:srgbClr val="F8A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882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nivers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F71D85-BC93-E349-A903-9AEF3F278337}"/>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C74BE049-6B36-1548-AAF7-FECA50B16B57}"/>
              </a:ext>
            </a:extLst>
          </p:cNvPr>
          <p:cNvCxnSpPr/>
          <p:nvPr userDrawn="1"/>
        </p:nvCxnSpPr>
        <p:spPr>
          <a:xfrm>
            <a:off x="1426027" y="1186543"/>
            <a:ext cx="10308773" cy="0"/>
          </a:xfrm>
          <a:prstGeom prst="line">
            <a:avLst/>
          </a:prstGeom>
          <a:ln w="571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4" descr="A close up of text on a black background&#10;&#10;Description automatically generated">
            <a:extLst>
              <a:ext uri="{FF2B5EF4-FFF2-40B4-BE49-F238E27FC236}">
                <a16:creationId xmlns:a16="http://schemas.microsoft.com/office/drawing/2014/main" id="{B89D4A23-0C1E-A74E-9602-E194CAF1D39F}"/>
              </a:ext>
            </a:extLst>
          </p:cNvPr>
          <p:cNvPicPr>
            <a:picLocks noChangeAspect="1"/>
          </p:cNvPicPr>
          <p:nvPr userDrawn="1"/>
        </p:nvPicPr>
        <p:blipFill>
          <a:blip r:embed="rId3"/>
          <a:stretch>
            <a:fillRect/>
          </a:stretch>
        </p:blipFill>
        <p:spPr>
          <a:xfrm>
            <a:off x="275445" y="239486"/>
            <a:ext cx="889327" cy="967005"/>
          </a:xfrm>
          <a:prstGeom prst="rect">
            <a:avLst/>
          </a:prstGeom>
        </p:spPr>
      </p:pic>
    </p:spTree>
    <p:extLst>
      <p:ext uri="{BB962C8B-B14F-4D97-AF65-F5344CB8AC3E}">
        <p14:creationId xmlns:p14="http://schemas.microsoft.com/office/powerpoint/2010/main" val="2129062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rget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AC2A80-1B60-3F48-84D7-F69E59B010B7}"/>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E09BD12D-3F85-7444-854E-A1E244501F69}"/>
              </a:ext>
            </a:extLst>
          </p:cNvPr>
          <p:cNvCxnSpPr/>
          <p:nvPr userDrawn="1"/>
        </p:nvCxnSpPr>
        <p:spPr>
          <a:xfrm>
            <a:off x="1426027" y="1186543"/>
            <a:ext cx="10308773" cy="0"/>
          </a:xfrm>
          <a:prstGeom prst="line">
            <a:avLst/>
          </a:prstGeom>
          <a:ln w="571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4" descr="A close up of text on a black background&#10;&#10;Description automatically generated">
            <a:extLst>
              <a:ext uri="{FF2B5EF4-FFF2-40B4-BE49-F238E27FC236}">
                <a16:creationId xmlns:a16="http://schemas.microsoft.com/office/drawing/2014/main" id="{72A2C7FE-E2BD-CC42-B084-7448F5841643}"/>
              </a:ext>
            </a:extLst>
          </p:cNvPr>
          <p:cNvPicPr>
            <a:picLocks noChangeAspect="1"/>
          </p:cNvPicPr>
          <p:nvPr userDrawn="1"/>
        </p:nvPicPr>
        <p:blipFill>
          <a:blip r:embed="rId3"/>
          <a:stretch>
            <a:fillRect/>
          </a:stretch>
        </p:blipFill>
        <p:spPr>
          <a:xfrm>
            <a:off x="275445" y="239486"/>
            <a:ext cx="889327" cy="967005"/>
          </a:xfrm>
          <a:prstGeom prst="rect">
            <a:avLst/>
          </a:prstGeom>
        </p:spPr>
      </p:pic>
    </p:spTree>
    <p:extLst>
      <p:ext uri="{BB962C8B-B14F-4D97-AF65-F5344CB8AC3E}">
        <p14:creationId xmlns:p14="http://schemas.microsoft.com/office/powerpoint/2010/main" val="3361795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cia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B89210-52F7-EE41-AE78-F25FF3215C1C}"/>
              </a:ext>
            </a:extLst>
          </p:cNvPr>
          <p:cNvSpPr/>
          <p:nvPr userDrawn="1"/>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1E82E13F-2840-B143-B973-CB26F7A3172F}"/>
              </a:ext>
            </a:extLst>
          </p:cNvPr>
          <p:cNvCxnSpPr/>
          <p:nvPr userDrawn="1"/>
        </p:nvCxnSpPr>
        <p:spPr>
          <a:xfrm>
            <a:off x="1426027" y="1186543"/>
            <a:ext cx="10308773" cy="0"/>
          </a:xfrm>
          <a:prstGeom prst="line">
            <a:avLst/>
          </a:prstGeom>
          <a:ln w="571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4" descr="A close up of text on a black background&#10;&#10;Description automatically generated">
            <a:extLst>
              <a:ext uri="{FF2B5EF4-FFF2-40B4-BE49-F238E27FC236}">
                <a16:creationId xmlns:a16="http://schemas.microsoft.com/office/drawing/2014/main" id="{A75A8523-289F-9D4C-9991-720497FC81D2}"/>
              </a:ext>
            </a:extLst>
          </p:cNvPr>
          <p:cNvPicPr>
            <a:picLocks noChangeAspect="1"/>
          </p:cNvPicPr>
          <p:nvPr userDrawn="1"/>
        </p:nvPicPr>
        <p:blipFill>
          <a:blip r:embed="rId4"/>
          <a:stretch>
            <a:fillRect/>
          </a:stretch>
        </p:blipFill>
        <p:spPr>
          <a:xfrm>
            <a:off x="275445" y="239486"/>
            <a:ext cx="889327" cy="967005"/>
          </a:xfrm>
          <a:prstGeom prst="rect">
            <a:avLst/>
          </a:prstGeom>
        </p:spPr>
      </p:pic>
    </p:spTree>
    <p:extLst>
      <p:ext uri="{BB962C8B-B14F-4D97-AF65-F5344CB8AC3E}">
        <p14:creationId xmlns:p14="http://schemas.microsoft.com/office/powerpoint/2010/main" val="2015772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algae&#10;&#10;Description automatically generated">
            <a:extLst>
              <a:ext uri="{FF2B5EF4-FFF2-40B4-BE49-F238E27FC236}">
                <a16:creationId xmlns:a16="http://schemas.microsoft.com/office/drawing/2014/main" id="{C5E10EB2-A130-B941-9CEE-93FF0BCB7741}"/>
              </a:ext>
            </a:extLst>
          </p:cNvPr>
          <p:cNvPicPr>
            <a:picLocks noChangeAspect="1"/>
          </p:cNvPicPr>
          <p:nvPr userDrawn="1"/>
        </p:nvPicPr>
        <p:blipFill rotWithShape="1">
          <a:blip r:embed="rId9"/>
          <a:srcRect l="11139" t="1211" r="11831" b="1903"/>
          <a:stretch/>
        </p:blipFill>
        <p:spPr>
          <a:xfrm rot="5400000">
            <a:off x="2667000" y="-2667000"/>
            <a:ext cx="6858000" cy="12192000"/>
          </a:xfrm>
          <a:prstGeom prst="rect">
            <a:avLst/>
          </a:prstGeom>
        </p:spPr>
      </p:pic>
    </p:spTree>
    <p:extLst>
      <p:ext uri="{BB962C8B-B14F-4D97-AF65-F5344CB8AC3E}">
        <p14:creationId xmlns:p14="http://schemas.microsoft.com/office/powerpoint/2010/main" val="1090269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3655" r:id="rId5"/>
    <p:sldLayoutId id="2147483656"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mailto:myplace@lancswt.org.uk" TargetMode="External"/><Relationship Id="rId4" Type="http://schemas.openxmlformats.org/officeDocument/2006/relationships/hyperlink" Target="mailto:kgreenwood@cheshirewt.org.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slide" Target="slide13.xml"/><Relationship Id="rId5" Type="http://schemas.openxmlformats.org/officeDocument/2006/relationships/slide" Target="slide18.xml"/><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hyperlink" Target="https://www.wildlifewatch.org.uk/spotting-sheets" TargetMode="External"/><Relationship Id="rId3" Type="http://schemas.openxmlformats.org/officeDocument/2006/relationships/hyperlink" Target="https://www.wildlifetrusts.org/gardening" TargetMode="External"/><Relationship Id="rId7" Type="http://schemas.openxmlformats.org/officeDocument/2006/relationships/hyperlink" Target="https://www.wildlifewatch.org.uk/activity-sheets"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www.wildlifetrusts.org/looking-after-yourself-and-nature#activities" TargetMode="External"/><Relationship Id="rId5" Type="http://schemas.openxmlformats.org/officeDocument/2006/relationships/hyperlink" Target="https://www.wildlifetrusts.org/sites/default/files/2020-06/Helping%20vulnerable%20people%20connect%20with%20nature.pdf" TargetMode="External"/><Relationship Id="rId10" Type="http://schemas.openxmlformats.org/officeDocument/2006/relationships/hyperlink" Target="https://www.youtube.com/user/TheWildlifeTrusts" TargetMode="External"/><Relationship Id="rId4" Type="http://schemas.openxmlformats.org/officeDocument/2006/relationships/hyperlink" Target="https://www.wildlifetrusts.org/actions" TargetMode="External"/><Relationship Id="rId9" Type="http://schemas.openxmlformats.org/officeDocument/2006/relationships/hyperlink" Target="https://www.wildlifetrusts.org/webcams"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wildlifetrusts.org/nature-health-and-wild-wellbeing#yourpatch"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ncb.org.uk/sites/default/files/uploads/documents/Policy_docs/GEXP_final%20WEB.pdf" TargetMode="External"/><Relationship Id="rId5" Type="http://schemas.openxmlformats.org/officeDocument/2006/relationships/hyperlink" Target="http://www.euro.who.int/en/health-topics/environment-and-health/urban-health/publications/2016/urban-green-spaces-and-health-a-review-of-evidence-2016" TargetMode="External"/><Relationship Id="rId4" Type="http://schemas.openxmlformats.org/officeDocument/2006/relationships/hyperlink" Target="https://beyondgreenspace.net/2017/03/09/defra-evidence-statement-on-the-links-between-natural-environments-and-human-health/" TargetMode="External"/></Relationships>
</file>

<file path=ppt/slides/_rels/slide20.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slide" Target="slide21.xml"/><Relationship Id="rId5" Type="http://schemas.openxmlformats.org/officeDocument/2006/relationships/slide" Target="slide26.xml"/><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hyperlink" Target="https://www.cheshirewildlifetrust.org.uk/volunteering" TargetMode="External"/><Relationship Id="rId4" Type="http://schemas.openxmlformats.org/officeDocument/2006/relationships/hyperlink" Target="https://www.cheshirewildlifetrust.org.uk/explore/find-reserve"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s://www.cheshirewildlifetrust.org.uk/roomtogrow" TargetMode="External"/><Relationship Id="rId4" Type="http://schemas.openxmlformats.org/officeDocument/2006/relationships/hyperlink" Target="https://www.createfornature.com/volunteer"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england.nhs.uk/wp-content/uploads/2019/01/social-prescribing-community-based-support-summary-guide.pdf" TargetMode="Externa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hyperlink" Target="https://42b7de07-529d-4774-b3e1-225090d531bd.filesusr.com/ugd/14f499_a5e3a40ac260401a80e01853bb7ef8b9.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www.wildlifetrusts.org/sites/default/files/2018-05/r1_literature_review_wellbeing_benefits_of_wild_places_lres.pdf"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www.sciencedirect.com/science/article/pii/S135382921100164X" TargetMode="External"/><Relationship Id="rId5" Type="http://schemas.openxmlformats.org/officeDocument/2006/relationships/hyperlink" Target="https://www.mind.org.uk/news-campaigns/news/go-green-to-beat-the-blues/" TargetMode="External"/><Relationship Id="rId4" Type="http://schemas.openxmlformats.org/officeDocument/2006/relationships/hyperlink" Target="https://www.thelancet.com/journals/lanplh/article/PIIS2542-5196(18)30051-2/fulltext"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ideo" Target="https://www.youtube.com/embed/g-MXNzv0Uz0?feature=oembed" TargetMode="Externa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hyperlink" Target="mailto:kgreenwood@cheshirewt.org.uk" TargetMode="Externa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hyperlink" Target="https://www.wildlifetrusts.org/find-wildlife-trust" TargetMode="External"/><Relationship Id="rId5" Type="http://schemas.openxmlformats.org/officeDocument/2006/relationships/hyperlink" Target="https://www.lancswt.org.uk/our-work/projects/myplace" TargetMode="External"/><Relationship Id="rId4" Type="http://schemas.openxmlformats.org/officeDocument/2006/relationships/hyperlink" Target="mailto:myplace@lancswt.org.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11.png"/><Relationship Id="rId7" Type="http://schemas.openxmlformats.org/officeDocument/2006/relationships/slide" Target="slide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slide" Target="slide11.xml"/><Relationship Id="rId5" Type="http://schemas.openxmlformats.org/officeDocument/2006/relationships/image" Target="../media/image11.png"/><Relationship Id="rId10" Type="http://schemas.openxmlformats.org/officeDocument/2006/relationships/slide" Target="slide10.xml"/><Relationship Id="rId4" Type="http://schemas.openxmlformats.org/officeDocument/2006/relationships/slide" Target="slide6.xml"/><Relationship Id="rId9" Type="http://schemas.openxmlformats.org/officeDocument/2006/relationships/slide" Target="slide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C4458B-D01A-754A-98BE-518636F0D8A3}"/>
              </a:ext>
            </a:extLst>
          </p:cNvPr>
          <p:cNvSpPr txBox="1"/>
          <p:nvPr/>
        </p:nvSpPr>
        <p:spPr>
          <a:xfrm>
            <a:off x="1277957" y="363556"/>
            <a:ext cx="10135518" cy="769441"/>
          </a:xfrm>
          <a:prstGeom prst="rect">
            <a:avLst/>
          </a:prstGeom>
          <a:noFill/>
        </p:spPr>
        <p:txBody>
          <a:bodyPr wrap="square" rtlCol="0">
            <a:spAutoFit/>
          </a:bodyPr>
          <a:lstStyle/>
          <a:p>
            <a:r>
              <a:rPr lang="en-GB" sz="4400" dirty="0" smtClean="0">
                <a:latin typeface="Adelle PE" panose="02000503060000020004" pitchFamily="2" charset="77"/>
              </a:rPr>
              <a:t>Wildlife Trusts Wellbeing </a:t>
            </a:r>
            <a:endParaRPr lang="en-GB" sz="4400" dirty="0">
              <a:latin typeface="Adelle PE" panose="02000503060000020004" pitchFamily="2" charset="77"/>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7231" y="2326086"/>
            <a:ext cx="1101308" cy="1422056"/>
          </a:xfrm>
          <a:prstGeom prst="rect">
            <a:avLst/>
          </a:prstGeom>
        </p:spPr>
      </p:pic>
      <p:pic>
        <p:nvPicPr>
          <p:cNvPr id="7" name="Picture 6"/>
          <p:cNvPicPr>
            <a:picLocks noChangeAspect="1"/>
          </p:cNvPicPr>
          <p:nvPr/>
        </p:nvPicPr>
        <p:blipFill>
          <a:blip r:embed="rId3"/>
          <a:stretch>
            <a:fillRect/>
          </a:stretch>
        </p:blipFill>
        <p:spPr>
          <a:xfrm>
            <a:off x="7069346" y="2442635"/>
            <a:ext cx="1101308" cy="1188956"/>
          </a:xfrm>
          <a:prstGeom prst="rect">
            <a:avLst/>
          </a:prstGeom>
        </p:spPr>
      </p:pic>
      <p:sp>
        <p:nvSpPr>
          <p:cNvPr id="8" name="TextBox 7"/>
          <p:cNvSpPr txBox="1"/>
          <p:nvPr/>
        </p:nvSpPr>
        <p:spPr>
          <a:xfrm>
            <a:off x="8349345" y="2529282"/>
            <a:ext cx="2410989" cy="1015663"/>
          </a:xfrm>
          <a:prstGeom prst="rect">
            <a:avLst/>
          </a:prstGeom>
          <a:noFill/>
        </p:spPr>
        <p:txBody>
          <a:bodyPr wrap="square" rtlCol="0">
            <a:spAutoFit/>
          </a:bodyPr>
          <a:lstStyle/>
          <a:p>
            <a:r>
              <a:rPr lang="en-GB" sz="2000" b="1" dirty="0" smtClean="0"/>
              <a:t>Lancashire</a:t>
            </a:r>
          </a:p>
          <a:p>
            <a:r>
              <a:rPr lang="en-GB" sz="2000" b="1" dirty="0" smtClean="0"/>
              <a:t>Manchester</a:t>
            </a:r>
          </a:p>
          <a:p>
            <a:r>
              <a:rPr lang="en-GB" sz="2000" b="1" dirty="0" smtClean="0"/>
              <a:t>Merseyside</a:t>
            </a:r>
            <a:endParaRPr lang="en-GB" sz="2000" b="1" dirty="0"/>
          </a:p>
        </p:txBody>
      </p:sp>
      <p:sp>
        <p:nvSpPr>
          <p:cNvPr id="9" name="TextBox 8"/>
          <p:cNvSpPr txBox="1"/>
          <p:nvPr/>
        </p:nvSpPr>
        <p:spPr>
          <a:xfrm>
            <a:off x="1277957" y="4050559"/>
            <a:ext cx="3296928" cy="923330"/>
          </a:xfrm>
          <a:prstGeom prst="rect">
            <a:avLst/>
          </a:prstGeom>
          <a:noFill/>
        </p:spPr>
        <p:txBody>
          <a:bodyPr wrap="none" rtlCol="0">
            <a:spAutoFit/>
          </a:bodyPr>
          <a:lstStyle/>
          <a:p>
            <a:r>
              <a:rPr lang="en-GB" dirty="0" smtClean="0"/>
              <a:t>Katie Greenwood </a:t>
            </a:r>
          </a:p>
          <a:p>
            <a:r>
              <a:rPr lang="en-GB" dirty="0" smtClean="0">
                <a:hlinkClick r:id="rId4"/>
              </a:rPr>
              <a:t>kgreenwood@cheshirewt.org.uk</a:t>
            </a:r>
            <a:r>
              <a:rPr lang="en-GB" dirty="0" smtClean="0"/>
              <a:t> </a:t>
            </a:r>
          </a:p>
          <a:p>
            <a:r>
              <a:rPr lang="en-GB" dirty="0" smtClean="0"/>
              <a:t>Wellbeing with Nature</a:t>
            </a:r>
            <a:endParaRPr lang="en-GB" dirty="0"/>
          </a:p>
        </p:txBody>
      </p:sp>
      <p:sp>
        <p:nvSpPr>
          <p:cNvPr id="10" name="TextBox 9"/>
          <p:cNvSpPr txBox="1"/>
          <p:nvPr/>
        </p:nvSpPr>
        <p:spPr>
          <a:xfrm>
            <a:off x="7206737" y="4245429"/>
            <a:ext cx="3112920" cy="923330"/>
          </a:xfrm>
          <a:prstGeom prst="rect">
            <a:avLst/>
          </a:prstGeom>
          <a:noFill/>
        </p:spPr>
        <p:txBody>
          <a:bodyPr wrap="square" rtlCol="0">
            <a:spAutoFit/>
          </a:bodyPr>
          <a:lstStyle/>
          <a:p>
            <a:r>
              <a:rPr lang="en-GB" dirty="0" smtClean="0"/>
              <a:t>Jenni Lea </a:t>
            </a:r>
          </a:p>
          <a:p>
            <a:r>
              <a:rPr lang="en-GB" dirty="0" smtClean="0">
                <a:hlinkClick r:id="rId5"/>
              </a:rPr>
              <a:t>myplace@lancswt.org.uk</a:t>
            </a:r>
            <a:r>
              <a:rPr lang="en-GB" dirty="0" smtClean="0"/>
              <a:t> </a:t>
            </a:r>
          </a:p>
          <a:p>
            <a:r>
              <a:rPr lang="en-GB" dirty="0" smtClean="0"/>
              <a:t>My Place</a:t>
            </a:r>
            <a:endParaRPr lang="en-GB" dirty="0"/>
          </a:p>
        </p:txBody>
      </p:sp>
    </p:spTree>
    <p:extLst>
      <p:ext uri="{BB962C8B-B14F-4D97-AF65-F5344CB8AC3E}">
        <p14:creationId xmlns:p14="http://schemas.microsoft.com/office/powerpoint/2010/main" val="2367016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7076F29-2373-D345-AF22-98AB8871BD23}"/>
              </a:ext>
            </a:extLst>
          </p:cNvPr>
          <p:cNvSpPr/>
          <p:nvPr/>
        </p:nvSpPr>
        <p:spPr>
          <a:xfrm>
            <a:off x="4529827" y="228600"/>
            <a:ext cx="3132345" cy="1487545"/>
          </a:xfrm>
          <a:prstGeom prst="ellipse">
            <a:avLst/>
          </a:prstGeom>
          <a:solidFill>
            <a:srgbClr val="F8AB10"/>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6000" b="1" dirty="0">
                <a:solidFill>
                  <a:srgbClr val="0D3732"/>
                </a:solidFill>
                <a:latin typeface="Adelle PE ExtraBold" panose="02000503060000020004" pitchFamily="2" charset="77"/>
              </a:rPr>
              <a:t>Connect</a:t>
            </a:r>
          </a:p>
        </p:txBody>
      </p:sp>
      <p:sp>
        <p:nvSpPr>
          <p:cNvPr id="3" name="TextBox 2">
            <a:extLst>
              <a:ext uri="{FF2B5EF4-FFF2-40B4-BE49-F238E27FC236}">
                <a16:creationId xmlns:a16="http://schemas.microsoft.com/office/drawing/2014/main" id="{813DFEB2-AF50-0E47-8426-DC3F8DAA4948}"/>
              </a:ext>
            </a:extLst>
          </p:cNvPr>
          <p:cNvSpPr txBox="1"/>
          <p:nvPr/>
        </p:nvSpPr>
        <p:spPr>
          <a:xfrm>
            <a:off x="1422399" y="3263900"/>
            <a:ext cx="9347200" cy="2246769"/>
          </a:xfrm>
          <a:prstGeom prst="rect">
            <a:avLst/>
          </a:prstGeom>
          <a:noFill/>
        </p:spPr>
        <p:txBody>
          <a:bodyPr wrap="square" rtlCol="0">
            <a:spAutoFit/>
          </a:bodyPr>
          <a:lstStyle/>
          <a:p>
            <a:pPr algn="ctr"/>
            <a:r>
              <a:rPr lang="en-GB" sz="2800" b="1" dirty="0">
                <a:latin typeface="Adelle PE" panose="02000503060000020004" pitchFamily="2" charset="77"/>
              </a:rPr>
              <a:t>Meeting people when out and about, or virtually, </a:t>
            </a:r>
            <a:br>
              <a:rPr lang="en-GB" sz="2800" b="1" dirty="0">
                <a:latin typeface="Adelle PE" panose="02000503060000020004" pitchFamily="2" charset="77"/>
              </a:rPr>
            </a:br>
            <a:r>
              <a:rPr lang="en-GB" sz="2800" b="1" dirty="0">
                <a:latin typeface="Adelle PE" panose="02000503060000020004" pitchFamily="2" charset="77"/>
              </a:rPr>
              <a:t>and sharing wildlife sights and experiences tackles feelings of loneliness. Strong social relationships are a ‘buffer’ against mental ill health, and improves </a:t>
            </a:r>
            <a:br>
              <a:rPr lang="en-GB" sz="2800" b="1" dirty="0">
                <a:latin typeface="Adelle PE" panose="02000503060000020004" pitchFamily="2" charset="77"/>
              </a:rPr>
            </a:br>
            <a:r>
              <a:rPr lang="en-GB" sz="2800" b="1" dirty="0">
                <a:latin typeface="Adelle PE" panose="02000503060000020004" pitchFamily="2" charset="77"/>
              </a:rPr>
              <a:t>how we function.</a:t>
            </a:r>
          </a:p>
        </p:txBody>
      </p:sp>
    </p:spTree>
    <p:extLst>
      <p:ext uri="{BB962C8B-B14F-4D97-AF65-F5344CB8AC3E}">
        <p14:creationId xmlns:p14="http://schemas.microsoft.com/office/powerpoint/2010/main" val="4273443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D6068F4-A1E7-F846-8DB5-FBAC01103275}"/>
              </a:ext>
            </a:extLst>
          </p:cNvPr>
          <p:cNvSpPr/>
          <p:nvPr/>
        </p:nvSpPr>
        <p:spPr>
          <a:xfrm>
            <a:off x="4529827" y="901700"/>
            <a:ext cx="3132345" cy="1487545"/>
          </a:xfrm>
          <a:prstGeom prst="ellipse">
            <a:avLst/>
          </a:prstGeom>
          <a:solidFill>
            <a:srgbClr val="F8AB10"/>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6000" b="1" dirty="0">
                <a:solidFill>
                  <a:srgbClr val="0D3732"/>
                </a:solidFill>
                <a:latin typeface="Adelle PE ExtraBold" panose="02000503060000020004" pitchFamily="2" charset="77"/>
              </a:rPr>
              <a:t>Care For </a:t>
            </a:r>
          </a:p>
          <a:p>
            <a:pPr algn="ctr"/>
            <a:r>
              <a:rPr lang="en-GB" sz="6000" b="1" dirty="0">
                <a:solidFill>
                  <a:srgbClr val="0D3732"/>
                </a:solidFill>
                <a:latin typeface="Adelle PE ExtraBold" panose="02000503060000020004" pitchFamily="2" charset="77"/>
              </a:rPr>
              <a:t>The Planet</a:t>
            </a:r>
          </a:p>
        </p:txBody>
      </p:sp>
      <p:sp>
        <p:nvSpPr>
          <p:cNvPr id="3" name="TextBox 2">
            <a:extLst>
              <a:ext uri="{FF2B5EF4-FFF2-40B4-BE49-F238E27FC236}">
                <a16:creationId xmlns:a16="http://schemas.microsoft.com/office/drawing/2014/main" id="{4613CF21-0CF2-2D41-B030-7987D5B684AF}"/>
              </a:ext>
            </a:extLst>
          </p:cNvPr>
          <p:cNvSpPr txBox="1"/>
          <p:nvPr/>
        </p:nvSpPr>
        <p:spPr>
          <a:xfrm>
            <a:off x="596900" y="2908300"/>
            <a:ext cx="11087099" cy="3539430"/>
          </a:xfrm>
          <a:prstGeom prst="rect">
            <a:avLst/>
          </a:prstGeom>
          <a:noFill/>
        </p:spPr>
        <p:txBody>
          <a:bodyPr wrap="square" rtlCol="0">
            <a:spAutoFit/>
          </a:bodyPr>
          <a:lstStyle/>
          <a:p>
            <a:pPr algn="ctr"/>
            <a:r>
              <a:rPr lang="en-GB" sz="2800" b="1" dirty="0">
                <a:latin typeface="Adelle PE" panose="02000503060000020004" pitchFamily="2" charset="77"/>
              </a:rPr>
              <a:t>Wildlife Trusts are working every day to bring nature back – and this helps tackle climate change. The programmes that we run need people to carry out essential work that restores natural places, locks away harmful carbon, tackles air pollution and cleans our water. Whether it’s community gardening, doing wildlife surveys or caring for one of our nature reserves, the people that join us feel good about helping wildlife and looking after the planet.  </a:t>
            </a:r>
          </a:p>
        </p:txBody>
      </p:sp>
    </p:spTree>
    <p:extLst>
      <p:ext uri="{BB962C8B-B14F-4D97-AF65-F5344CB8AC3E}">
        <p14:creationId xmlns:p14="http://schemas.microsoft.com/office/powerpoint/2010/main" val="1034691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745488-F1E8-2E48-85FB-32658BB0A8CE}"/>
              </a:ext>
            </a:extLst>
          </p:cNvPr>
          <p:cNvSpPr txBox="1"/>
          <p:nvPr/>
        </p:nvSpPr>
        <p:spPr>
          <a:xfrm>
            <a:off x="1277957" y="363556"/>
            <a:ext cx="10135518" cy="769441"/>
          </a:xfrm>
          <a:prstGeom prst="rect">
            <a:avLst/>
          </a:prstGeom>
          <a:noFill/>
        </p:spPr>
        <p:txBody>
          <a:bodyPr wrap="square" rtlCol="0">
            <a:spAutoFit/>
          </a:bodyPr>
          <a:lstStyle/>
          <a:p>
            <a:r>
              <a:rPr lang="en-GB" sz="4400" dirty="0">
                <a:latin typeface="Adelle PE" panose="02000503060000020004" pitchFamily="2" charset="77"/>
              </a:rPr>
              <a:t>Why </a:t>
            </a:r>
            <a:r>
              <a:rPr lang="en-GB" sz="4400" b="1" dirty="0">
                <a:solidFill>
                  <a:schemeClr val="bg1"/>
                </a:solidFill>
                <a:latin typeface="Adelle PE" panose="02000503060000020004" pitchFamily="2" charset="77"/>
              </a:rPr>
              <a:t>The Wildlife Trusts</a:t>
            </a:r>
            <a:r>
              <a:rPr lang="en-GB" sz="4400" dirty="0">
                <a:latin typeface="Adelle PE" panose="02000503060000020004" pitchFamily="2" charset="77"/>
              </a:rPr>
              <a:t>?</a:t>
            </a:r>
          </a:p>
        </p:txBody>
      </p:sp>
      <p:pic>
        <p:nvPicPr>
          <p:cNvPr id="4" name="Picture 3" descr="A picture containing drawing, food&#10;&#10;Description automatically generated">
            <a:extLst>
              <a:ext uri="{FF2B5EF4-FFF2-40B4-BE49-F238E27FC236}">
                <a16:creationId xmlns:a16="http://schemas.microsoft.com/office/drawing/2014/main" id="{BC293861-F8C4-E541-93E2-BE58E2BBBC4E}"/>
              </a:ext>
            </a:extLst>
          </p:cNvPr>
          <p:cNvPicPr>
            <a:picLocks noChangeAspect="1"/>
          </p:cNvPicPr>
          <p:nvPr/>
        </p:nvPicPr>
        <p:blipFill>
          <a:blip r:embed="rId3"/>
          <a:stretch>
            <a:fillRect/>
          </a:stretch>
        </p:blipFill>
        <p:spPr>
          <a:xfrm>
            <a:off x="1277957" y="1722783"/>
            <a:ext cx="9097825" cy="5135217"/>
          </a:xfrm>
          <a:prstGeom prst="rect">
            <a:avLst/>
          </a:prstGeom>
        </p:spPr>
      </p:pic>
      <mc:AlternateContent xmlns:mc="http://schemas.openxmlformats.org/markup-compatibility/2006">
        <mc:Choice xmlns:psez="http://schemas.microsoft.com/office/powerpoint/2016/sectionzoom" xmlns="" Requires="psez">
          <p:graphicFrame>
            <p:nvGraphicFramePr>
              <p:cNvPr id="6" name="Section Zoom 5">
                <a:extLst>
                  <a:ext uri="{FF2B5EF4-FFF2-40B4-BE49-F238E27FC236}">
                    <a16:creationId xmlns:a16="http://schemas.microsoft.com/office/drawing/2014/main" id="{8A14CCBF-C3D2-1444-B15A-22693C0A8D94}"/>
                  </a:ext>
                </a:extLst>
              </p:cNvPr>
              <p:cNvGraphicFramePr>
                <a:graphicFrameLocks noChangeAspect="1"/>
              </p:cNvGraphicFramePr>
              <p:nvPr>
                <p:extLst>
                  <p:ext uri="{D42A27DB-BD31-4B8C-83A1-F6EECF244321}">
                    <p14:modId xmlns:p14="http://schemas.microsoft.com/office/powerpoint/2010/main" val="1524766159"/>
                  </p:ext>
                </p:extLst>
              </p:nvPr>
            </p:nvGraphicFramePr>
            <p:xfrm>
              <a:off x="4230449" y="1730950"/>
              <a:ext cx="3194753" cy="1714765"/>
            </p:xfrm>
            <a:graphic>
              <a:graphicData uri="http://schemas.microsoft.com/office/powerpoint/2016/sectionzoom">
                <psez:sectionZm>
                  <psez:sectionZmObj sectionId="{5C6371B0-BD5B-5A44-8C68-B6ED4B6433DC}">
                    <psez:zmPr id="{01B53A50-1C01-2645-93B7-BFABF3A2EFE7}" imageType="cover" transitionDur="1000">
                      <p166:blipFill xmlns:p166="http://schemas.microsoft.com/office/powerpoint/2016/6/main">
                        <a:blip r:embed="rId4"/>
                        <a:stretch>
                          <a:fillRect/>
                        </a:stretch>
                      </p166:blipFill>
                      <p166:spPr xmlns:p166="http://schemas.microsoft.com/office/powerpoint/2016/6/main">
                        <a:xfrm>
                          <a:off x="0" y="0"/>
                          <a:ext cx="3194753" cy="1714765"/>
                        </a:xfrm>
                        <a:prstGeom prst="rect">
                          <a:avLst/>
                        </a:prstGeom>
                        <a:ln w="3175">
                          <a:noFill/>
                        </a:ln>
                      </p166:spPr>
                    </psez:zmPr>
                  </psez:sectionZmObj>
                </psez:sectionZm>
              </a:graphicData>
            </a:graphic>
          </p:graphicFrame>
        </mc:Choice>
        <mc:Fallback>
          <p:pic>
            <p:nvPicPr>
              <p:cNvPr id="6" name="Section Zoom 5">
                <a:hlinkClick r:id="rId5" action="ppaction://hlinksldjump"/>
                <a:extLst>
                  <a:ext uri="{FF2B5EF4-FFF2-40B4-BE49-F238E27FC236}">
                    <a16:creationId xmlns:a16="http://schemas.microsoft.com/office/drawing/2014/main" id="{8A14CCBF-C3D2-1444-B15A-22693C0A8D94}"/>
                  </a:ext>
                </a:extLst>
              </p:cNvPr>
              <p:cNvPicPr>
                <a:picLocks noGrp="1" noRot="1" noChangeAspect="1" noMove="1" noResize="1" noEditPoints="1" noAdjustHandles="1" noChangeArrowheads="1" noChangeShapeType="1"/>
              </p:cNvPicPr>
              <p:nvPr/>
            </p:nvPicPr>
            <p:blipFill>
              <a:blip r:embed="rId6"/>
              <a:stretch>
                <a:fillRect/>
              </a:stretch>
            </p:blipFill>
            <p:spPr>
              <a:xfrm>
                <a:off x="4230449" y="1730950"/>
                <a:ext cx="3194753" cy="1714765"/>
              </a:xfrm>
              <a:prstGeom prst="rect">
                <a:avLst/>
              </a:prstGeom>
              <a:ln w="3175">
                <a:noFill/>
              </a:ln>
            </p:spPr>
          </p:pic>
        </mc:Fallback>
      </mc:AlternateContent>
      <mc:AlternateContent xmlns:mc="http://schemas.openxmlformats.org/markup-compatibility/2006">
        <mc:Choice xmlns:psez="http://schemas.microsoft.com/office/powerpoint/2016/sectionzoom" xmlns="" Requires="psez">
          <p:graphicFrame>
            <p:nvGraphicFramePr>
              <p:cNvPr id="8" name="Section Zoom 7">
                <a:extLst>
                  <a:ext uri="{FF2B5EF4-FFF2-40B4-BE49-F238E27FC236}">
                    <a16:creationId xmlns:a16="http://schemas.microsoft.com/office/drawing/2014/main" id="{CCB54E4D-3B53-1F49-9434-9D2F59DA0DF9}"/>
                  </a:ext>
                </a:extLst>
              </p:cNvPr>
              <p:cNvGraphicFramePr>
                <a:graphicFrameLocks noChangeAspect="1"/>
              </p:cNvGraphicFramePr>
              <p:nvPr>
                <p:extLst>
                  <p:ext uri="{D42A27DB-BD31-4B8C-83A1-F6EECF244321}">
                    <p14:modId xmlns:p14="http://schemas.microsoft.com/office/powerpoint/2010/main" val="1021095383"/>
                  </p:ext>
                </p:extLst>
              </p:nvPr>
            </p:nvGraphicFramePr>
            <p:xfrm>
              <a:off x="2737828" y="3445716"/>
              <a:ext cx="6234502" cy="1694816"/>
            </p:xfrm>
            <a:graphic>
              <a:graphicData uri="http://schemas.microsoft.com/office/powerpoint/2016/sectionzoom">
                <psez:sectionZm>
                  <psez:sectionZmObj sectionId="{097281B7-C15F-B540-BC9D-BE82DDE46946}">
                    <psez:zmPr id="{DAC12DDD-65FF-C149-B6F5-5220BD59326B}" imageType="cover" transitionDur="1000">
                      <p166:blipFill xmlns:p166="http://schemas.microsoft.com/office/powerpoint/2016/6/main">
                        <a:blip r:embed="rId7"/>
                        <a:stretch>
                          <a:fillRect/>
                        </a:stretch>
                      </p166:blipFill>
                      <p166:spPr xmlns:p166="http://schemas.microsoft.com/office/powerpoint/2016/6/main">
                        <a:xfrm>
                          <a:off x="0" y="0"/>
                          <a:ext cx="6234502" cy="1694816"/>
                        </a:xfrm>
                        <a:prstGeom prst="rect">
                          <a:avLst/>
                        </a:prstGeom>
                        <a:ln w="3175">
                          <a:noFill/>
                        </a:ln>
                      </p166:spPr>
                    </psez:zmPr>
                  </psez:sectionZmObj>
                </psez:sectionZm>
              </a:graphicData>
            </a:graphic>
          </p:graphicFrame>
        </mc:Choice>
        <mc:Fallback>
          <p:pic>
            <p:nvPicPr>
              <p:cNvPr id="8" name="Section Zoom 7">
                <a:hlinkClick r:id="rId8" action="ppaction://hlinksldjump"/>
                <a:extLst>
                  <a:ext uri="{FF2B5EF4-FFF2-40B4-BE49-F238E27FC236}">
                    <a16:creationId xmlns:a16="http://schemas.microsoft.com/office/drawing/2014/main" id="{CCB54E4D-3B53-1F49-9434-9D2F59DA0DF9}"/>
                  </a:ext>
                </a:extLst>
              </p:cNvPr>
              <p:cNvPicPr>
                <a:picLocks noGrp="1" noRot="1" noChangeAspect="1" noMove="1" noResize="1" noEditPoints="1" noAdjustHandles="1" noChangeArrowheads="1" noChangeShapeType="1"/>
              </p:cNvPicPr>
              <p:nvPr/>
            </p:nvPicPr>
            <p:blipFill>
              <a:blip r:embed="rId9"/>
              <a:stretch>
                <a:fillRect/>
              </a:stretch>
            </p:blipFill>
            <p:spPr>
              <a:xfrm>
                <a:off x="2737828" y="3445716"/>
                <a:ext cx="6234502" cy="1694816"/>
              </a:xfrm>
              <a:prstGeom prst="rect">
                <a:avLst/>
              </a:prstGeom>
              <a:ln w="3175">
                <a:noFill/>
              </a:ln>
            </p:spPr>
          </p:pic>
        </mc:Fallback>
      </mc:AlternateContent>
      <mc:AlternateContent xmlns:mc="http://schemas.openxmlformats.org/markup-compatibility/2006">
        <mc:Choice xmlns:psez="http://schemas.microsoft.com/office/powerpoint/2016/sectionzoom" xmlns="" Requires="psez">
          <p:graphicFrame>
            <p:nvGraphicFramePr>
              <p:cNvPr id="10" name="Section Zoom 9">
                <a:extLst>
                  <a:ext uri="{FF2B5EF4-FFF2-40B4-BE49-F238E27FC236}">
                    <a16:creationId xmlns:a16="http://schemas.microsoft.com/office/drawing/2014/main" id="{A6780B8A-0CC7-F34A-BB2A-F9FFE84AC5ED}"/>
                  </a:ext>
                </a:extLst>
              </p:cNvPr>
              <p:cNvGraphicFramePr>
                <a:graphicFrameLocks noChangeAspect="1"/>
              </p:cNvGraphicFramePr>
              <p:nvPr>
                <p:extLst>
                  <p:ext uri="{D42A27DB-BD31-4B8C-83A1-F6EECF244321}">
                    <p14:modId xmlns:p14="http://schemas.microsoft.com/office/powerpoint/2010/main" val="131928622"/>
                  </p:ext>
                </p:extLst>
              </p:nvPr>
            </p:nvGraphicFramePr>
            <p:xfrm>
              <a:off x="1277956" y="5151619"/>
              <a:ext cx="9097825" cy="1698261"/>
            </p:xfrm>
            <a:graphic>
              <a:graphicData uri="http://schemas.microsoft.com/office/powerpoint/2016/sectionzoom">
                <psez:sectionZm>
                  <psez:sectionZmObj sectionId="{C95D5DF8-82B6-CF44-8AAE-272A88AE40C1}">
                    <psez:zmPr id="{E60934F6-2F87-C840-A185-7FCD4DE733A4}" imageType="cover" transitionDur="1000">
                      <p166:blipFill xmlns:p166="http://schemas.microsoft.com/office/powerpoint/2016/6/main">
                        <a:blip r:embed="rId10"/>
                        <a:stretch>
                          <a:fillRect/>
                        </a:stretch>
                      </p166:blipFill>
                      <p166:spPr xmlns:p166="http://schemas.microsoft.com/office/powerpoint/2016/6/main">
                        <a:xfrm>
                          <a:off x="0" y="0"/>
                          <a:ext cx="9097825" cy="1698261"/>
                        </a:xfrm>
                        <a:prstGeom prst="rect">
                          <a:avLst/>
                        </a:prstGeom>
                        <a:ln w="3175">
                          <a:noFill/>
                        </a:ln>
                      </p166:spPr>
                    </psez:zmPr>
                  </psez:sectionZmObj>
                </psez:sectionZm>
              </a:graphicData>
            </a:graphic>
          </p:graphicFrame>
        </mc:Choice>
        <mc:Fallback>
          <p:pic>
            <p:nvPicPr>
              <p:cNvPr id="10" name="Section Zoom 9">
                <a:hlinkClick r:id="rId11" action="ppaction://hlinksldjump"/>
                <a:extLst>
                  <a:ext uri="{FF2B5EF4-FFF2-40B4-BE49-F238E27FC236}">
                    <a16:creationId xmlns:a16="http://schemas.microsoft.com/office/drawing/2014/main" id="{A6780B8A-0CC7-F34A-BB2A-F9FFE84AC5ED}"/>
                  </a:ext>
                </a:extLst>
              </p:cNvPr>
              <p:cNvPicPr>
                <a:picLocks noGrp="1" noRot="1" noChangeAspect="1" noMove="1" noResize="1" noEditPoints="1" noAdjustHandles="1" noChangeArrowheads="1" noChangeShapeType="1"/>
              </p:cNvPicPr>
              <p:nvPr/>
            </p:nvPicPr>
            <p:blipFill>
              <a:blip r:embed="rId12"/>
              <a:stretch>
                <a:fillRect/>
              </a:stretch>
            </p:blipFill>
            <p:spPr>
              <a:xfrm>
                <a:off x="1277956" y="5151619"/>
                <a:ext cx="9097825" cy="1698261"/>
              </a:xfrm>
              <a:prstGeom prst="rect">
                <a:avLst/>
              </a:prstGeom>
              <a:ln w="3175">
                <a:noFill/>
              </a:ln>
            </p:spPr>
          </p:pic>
        </mc:Fallback>
      </mc:AlternateContent>
    </p:spTree>
    <p:extLst>
      <p:ext uri="{BB962C8B-B14F-4D97-AF65-F5344CB8AC3E}">
        <p14:creationId xmlns:p14="http://schemas.microsoft.com/office/powerpoint/2010/main" val="660546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B191C0-A28A-6448-839E-04EB4FF0B3DF}"/>
              </a:ext>
            </a:extLst>
          </p:cNvPr>
          <p:cNvSpPr txBox="1"/>
          <p:nvPr/>
        </p:nvSpPr>
        <p:spPr>
          <a:xfrm>
            <a:off x="1311410" y="1274753"/>
            <a:ext cx="10381785" cy="369332"/>
          </a:xfrm>
          <a:prstGeom prst="rect">
            <a:avLst/>
          </a:prstGeom>
          <a:noFill/>
        </p:spPr>
        <p:txBody>
          <a:bodyPr wrap="square" rtlCol="0">
            <a:spAutoFit/>
          </a:bodyPr>
          <a:lstStyle/>
          <a:p>
            <a:r>
              <a:rPr lang="en-GB" dirty="0">
                <a:latin typeface="Adelle PE" panose="02000503060000020004" pitchFamily="2" charset="77"/>
              </a:rPr>
              <a:t>Everyone should have the opportunity to experience the joy of wildlife in their daily lives</a:t>
            </a:r>
          </a:p>
        </p:txBody>
      </p:sp>
      <p:sp>
        <p:nvSpPr>
          <p:cNvPr id="3" name="TextBox 2">
            <a:extLst>
              <a:ext uri="{FF2B5EF4-FFF2-40B4-BE49-F238E27FC236}">
                <a16:creationId xmlns:a16="http://schemas.microsoft.com/office/drawing/2014/main" id="{2EDB21A8-024C-D748-8C5A-EDEC305DE617}"/>
              </a:ext>
            </a:extLst>
          </p:cNvPr>
          <p:cNvSpPr txBox="1"/>
          <p:nvPr/>
        </p:nvSpPr>
        <p:spPr>
          <a:xfrm>
            <a:off x="275421" y="1921549"/>
            <a:ext cx="11832115" cy="3139321"/>
          </a:xfrm>
          <a:prstGeom prst="rect">
            <a:avLst/>
          </a:prstGeom>
          <a:noFill/>
        </p:spPr>
        <p:txBody>
          <a:bodyPr wrap="square" rtlCol="0">
            <a:spAutoFit/>
          </a:bodyPr>
          <a:lstStyle/>
          <a:p>
            <a:r>
              <a:rPr lang="en-GB" dirty="0">
                <a:latin typeface="Adelle PE" panose="02000503060000020004" pitchFamily="2" charset="77"/>
              </a:rPr>
              <a:t>Everyday access to nature. We work every day to bring wildlife to people &amp; people to wildlife. Staying well.</a:t>
            </a:r>
          </a:p>
          <a:p>
            <a:endParaRPr lang="en-GB" dirty="0">
              <a:latin typeface="Adelle PE" panose="02000503060000020004" pitchFamily="2" charset="77"/>
            </a:endParaRPr>
          </a:p>
          <a:p>
            <a:pPr marL="285750" lvl="0" indent="-285750">
              <a:buBlip>
                <a:blip r:embed="rId2"/>
              </a:buBlip>
            </a:pPr>
            <a:r>
              <a:rPr lang="en-GB" dirty="0">
                <a:latin typeface="Adelle PE" panose="02000503060000020004" pitchFamily="2" charset="77"/>
              </a:rPr>
              <a:t>Strong evidence that daily contact with nature cuts stress, lifts our mood, and increases levels of activity.</a:t>
            </a:r>
          </a:p>
          <a:p>
            <a:pPr lvl="0"/>
            <a:endParaRPr lang="en-GB" dirty="0">
              <a:latin typeface="Adelle PE" panose="02000503060000020004" pitchFamily="2" charset="77"/>
            </a:endParaRPr>
          </a:p>
          <a:p>
            <a:pPr marL="285750" lvl="0" indent="-285750">
              <a:buBlip>
                <a:blip r:embed="rId2"/>
              </a:buBlip>
            </a:pPr>
            <a:r>
              <a:rPr lang="en-GB" dirty="0">
                <a:latin typeface="Adelle PE" panose="02000503060000020004" pitchFamily="2" charset="77"/>
              </a:rPr>
              <a:t>We look after 2,300 reserves that get 10 million visits, 50 marine coastal projects, and host 467,000 people at events.</a:t>
            </a:r>
          </a:p>
          <a:p>
            <a:pPr lvl="0"/>
            <a:endParaRPr lang="en-GB" dirty="0">
              <a:latin typeface="Adelle PE" panose="02000503060000020004" pitchFamily="2" charset="77"/>
            </a:endParaRPr>
          </a:p>
          <a:p>
            <a:pPr marL="285750" lvl="0" indent="-285750">
              <a:buBlip>
                <a:blip r:embed="rId2"/>
              </a:buBlip>
            </a:pPr>
            <a:r>
              <a:rPr lang="en-GB" dirty="0">
                <a:latin typeface="Adelle PE" panose="02000503060000020004" pitchFamily="2" charset="77"/>
              </a:rPr>
              <a:t>The work we and our volunteers do to recover nature will result in greater access for people.</a:t>
            </a:r>
          </a:p>
          <a:p>
            <a:pPr lvl="0"/>
            <a:endParaRPr lang="en-GB" dirty="0">
              <a:latin typeface="Adelle PE" panose="02000503060000020004" pitchFamily="2" charset="77"/>
            </a:endParaRPr>
          </a:p>
          <a:p>
            <a:pPr marL="285750" lvl="0" indent="-285750">
              <a:buBlip>
                <a:blip r:embed="rId2"/>
              </a:buBlip>
            </a:pPr>
            <a:r>
              <a:rPr lang="en-GB" dirty="0">
                <a:latin typeface="Adelle PE" panose="02000503060000020004" pitchFamily="2" charset="77"/>
              </a:rPr>
              <a:t>A spatial approach to nature’s recovery (mapping) will help us create access to nature where it is most needed.</a:t>
            </a:r>
          </a:p>
        </p:txBody>
      </p:sp>
      <p:sp>
        <p:nvSpPr>
          <p:cNvPr id="4" name="TextBox 3">
            <a:extLst>
              <a:ext uri="{FF2B5EF4-FFF2-40B4-BE49-F238E27FC236}">
                <a16:creationId xmlns:a16="http://schemas.microsoft.com/office/drawing/2014/main" id="{2B19908A-347D-C54E-ACD8-D94C88788C7A}"/>
              </a:ext>
            </a:extLst>
          </p:cNvPr>
          <p:cNvSpPr txBox="1"/>
          <p:nvPr/>
        </p:nvSpPr>
        <p:spPr>
          <a:xfrm>
            <a:off x="1311410" y="363556"/>
            <a:ext cx="10135518" cy="769441"/>
          </a:xfrm>
          <a:prstGeom prst="rect">
            <a:avLst/>
          </a:prstGeom>
          <a:noFill/>
        </p:spPr>
        <p:txBody>
          <a:bodyPr wrap="square" rtlCol="0">
            <a:spAutoFit/>
          </a:bodyPr>
          <a:lstStyle/>
          <a:p>
            <a:r>
              <a:rPr lang="en-GB" sz="4400" dirty="0">
                <a:latin typeface="Adelle PE" panose="02000503060000020004" pitchFamily="2" charset="77"/>
              </a:rPr>
              <a:t>Nature For </a:t>
            </a:r>
            <a:r>
              <a:rPr lang="en-GB" sz="4400" b="1" dirty="0">
                <a:solidFill>
                  <a:schemeClr val="bg1"/>
                </a:solidFill>
                <a:latin typeface="Adelle PE" panose="02000503060000020004" pitchFamily="2" charset="77"/>
              </a:rPr>
              <a:t>Everyone</a:t>
            </a:r>
          </a:p>
        </p:txBody>
      </p:sp>
    </p:spTree>
    <p:extLst>
      <p:ext uri="{BB962C8B-B14F-4D97-AF65-F5344CB8AC3E}">
        <p14:creationId xmlns:p14="http://schemas.microsoft.com/office/powerpoint/2010/main" val="2438077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07C9A5-9ACE-494B-B063-86F816EF6498}"/>
              </a:ext>
            </a:extLst>
          </p:cNvPr>
          <p:cNvSpPr txBox="1"/>
          <p:nvPr/>
        </p:nvSpPr>
        <p:spPr>
          <a:xfrm>
            <a:off x="1311410" y="1274753"/>
            <a:ext cx="10381785" cy="369332"/>
          </a:xfrm>
          <a:prstGeom prst="rect">
            <a:avLst/>
          </a:prstGeom>
          <a:noFill/>
        </p:spPr>
        <p:txBody>
          <a:bodyPr wrap="square" rtlCol="0">
            <a:spAutoFit/>
          </a:bodyPr>
          <a:lstStyle/>
          <a:p>
            <a:r>
              <a:rPr lang="en-GB" dirty="0">
                <a:latin typeface="Adelle PE" panose="02000503060000020004" pitchFamily="2" charset="77"/>
              </a:rPr>
              <a:t>Everyone should have the opportunity to experience the joy of wildlife in their daily lives</a:t>
            </a:r>
          </a:p>
        </p:txBody>
      </p:sp>
      <p:sp>
        <p:nvSpPr>
          <p:cNvPr id="3" name="TextBox 2">
            <a:extLst>
              <a:ext uri="{FF2B5EF4-FFF2-40B4-BE49-F238E27FC236}">
                <a16:creationId xmlns:a16="http://schemas.microsoft.com/office/drawing/2014/main" id="{362F2D67-E98C-4A4D-90FD-2E770BA36E07}"/>
              </a:ext>
            </a:extLst>
          </p:cNvPr>
          <p:cNvSpPr txBox="1"/>
          <p:nvPr/>
        </p:nvSpPr>
        <p:spPr>
          <a:xfrm>
            <a:off x="275422" y="1921549"/>
            <a:ext cx="11519014" cy="3693319"/>
          </a:xfrm>
          <a:prstGeom prst="rect">
            <a:avLst/>
          </a:prstGeom>
          <a:noFill/>
        </p:spPr>
        <p:txBody>
          <a:bodyPr wrap="square" rtlCol="0">
            <a:spAutoFit/>
          </a:bodyPr>
          <a:lstStyle/>
          <a:p>
            <a:pPr lvl="0">
              <a:defRPr/>
            </a:pPr>
            <a:r>
              <a:rPr lang="en-GB" dirty="0">
                <a:latin typeface="Adelle PE" panose="02000503060000020004" pitchFamily="2" charset="77"/>
              </a:rPr>
              <a:t>In 2017, the Schools of Biological Sciences and Sport, Rehabilitation and Exercise Sciences at the University of Essex published their research “Wellbeing benefits from natural environments rich in wildlife” and found that c</a:t>
            </a:r>
            <a:r>
              <a:rPr lang="en-GB" dirty="0">
                <a:solidFill>
                  <a:prstClr val="black"/>
                </a:solidFill>
                <a:latin typeface="Adelle PE" panose="02000503060000020004" pitchFamily="2" charset="77"/>
              </a:rPr>
              <a:t>ontact with nature provides multiple benefits including: </a:t>
            </a:r>
          </a:p>
          <a:p>
            <a:pPr lvl="0">
              <a:defRPr/>
            </a:pPr>
            <a:endParaRPr lang="en-GB" dirty="0">
              <a:solidFill>
                <a:prstClr val="black"/>
              </a:solidFill>
              <a:latin typeface="Adelle PE" panose="02000503060000020004" pitchFamily="2" charset="77"/>
            </a:endParaRPr>
          </a:p>
          <a:p>
            <a:pPr marL="285750" lvl="0" indent="-285750">
              <a:buBlip>
                <a:blip r:embed="rId2"/>
              </a:buBlip>
              <a:defRPr/>
            </a:pPr>
            <a:r>
              <a:rPr lang="en-GB" dirty="0">
                <a:latin typeface="Adelle PE" panose="02000503060000020004" pitchFamily="2" charset="77"/>
              </a:rPr>
              <a:t>improvements to physical health through increased physical activity</a:t>
            </a:r>
          </a:p>
          <a:p>
            <a:pPr marL="285750" lvl="0" indent="-285750">
              <a:buBlip>
                <a:blip r:embed="rId2"/>
              </a:buBlip>
              <a:defRPr/>
            </a:pPr>
            <a:endParaRPr lang="en-GB" dirty="0">
              <a:latin typeface="Adelle PE" panose="02000503060000020004" pitchFamily="2" charset="77"/>
            </a:endParaRPr>
          </a:p>
          <a:p>
            <a:pPr marL="285750" indent="-285750">
              <a:buBlip>
                <a:blip r:embed="rId2"/>
              </a:buBlip>
              <a:defRPr/>
            </a:pPr>
            <a:r>
              <a:rPr lang="en-GB" dirty="0">
                <a:latin typeface="Adelle PE" panose="02000503060000020004" pitchFamily="2" charset="77"/>
              </a:rPr>
              <a:t>increased positive mood, self-esteem and resilience </a:t>
            </a:r>
          </a:p>
          <a:p>
            <a:pPr marL="285750" indent="-285750">
              <a:buBlip>
                <a:blip r:embed="rId2"/>
              </a:buBlip>
              <a:defRPr/>
            </a:pPr>
            <a:endParaRPr lang="en-GB" dirty="0">
              <a:latin typeface="Adelle PE" panose="02000503060000020004" pitchFamily="2" charset="77"/>
            </a:endParaRPr>
          </a:p>
          <a:p>
            <a:pPr marL="285750" indent="-285750">
              <a:buBlip>
                <a:blip r:embed="rId2"/>
              </a:buBlip>
              <a:defRPr/>
            </a:pPr>
            <a:r>
              <a:rPr lang="en-GB" dirty="0">
                <a:latin typeface="Adelle PE" panose="02000503060000020004" pitchFamily="2" charset="77"/>
              </a:rPr>
              <a:t>improvements to psychological and social wellbeing</a:t>
            </a:r>
          </a:p>
          <a:p>
            <a:pPr marL="285750" indent="-285750">
              <a:buBlip>
                <a:blip r:embed="rId2"/>
              </a:buBlip>
              <a:defRPr/>
            </a:pPr>
            <a:endParaRPr lang="en-GB" dirty="0">
              <a:latin typeface="Adelle PE" panose="02000503060000020004" pitchFamily="2" charset="77"/>
            </a:endParaRPr>
          </a:p>
          <a:p>
            <a:pPr marL="285750" lvl="0" indent="-285750">
              <a:buBlip>
                <a:blip r:embed="rId2"/>
              </a:buBlip>
              <a:defRPr/>
            </a:pPr>
            <a:r>
              <a:rPr lang="en-GB" dirty="0">
                <a:solidFill>
                  <a:prstClr val="black"/>
                </a:solidFill>
                <a:latin typeface="Adelle PE" panose="02000503060000020004" pitchFamily="2" charset="77"/>
              </a:rPr>
              <a:t>reductions in stress &amp; anxiety </a:t>
            </a:r>
          </a:p>
          <a:p>
            <a:pPr marL="285750" lvl="0" indent="-285750">
              <a:buBlip>
                <a:blip r:embed="rId2"/>
              </a:buBlip>
              <a:defRPr/>
            </a:pPr>
            <a:endParaRPr lang="en-GB" dirty="0">
              <a:solidFill>
                <a:prstClr val="black"/>
              </a:solidFill>
              <a:latin typeface="Adelle PE" panose="02000503060000020004" pitchFamily="2" charset="77"/>
            </a:endParaRPr>
          </a:p>
          <a:p>
            <a:pPr marL="285750" indent="-285750" defTabSz="685800" eaLnBrk="0" fontAlgn="auto" hangingPunct="0">
              <a:spcBef>
                <a:spcPts val="0"/>
              </a:spcBef>
              <a:spcAft>
                <a:spcPts val="450"/>
              </a:spcAft>
              <a:buBlip>
                <a:blip r:embed="rId2"/>
              </a:buBlip>
              <a:defRPr/>
            </a:pPr>
            <a:r>
              <a:rPr lang="en-GB" dirty="0">
                <a:latin typeface="Adelle PE" panose="02000503060000020004" pitchFamily="2" charset="77"/>
              </a:rPr>
              <a:t>improvements in social functioning and in social inclusion.</a:t>
            </a:r>
          </a:p>
        </p:txBody>
      </p:sp>
      <p:sp>
        <p:nvSpPr>
          <p:cNvPr id="4" name="TextBox 3">
            <a:extLst>
              <a:ext uri="{FF2B5EF4-FFF2-40B4-BE49-F238E27FC236}">
                <a16:creationId xmlns:a16="http://schemas.microsoft.com/office/drawing/2014/main" id="{D5893B49-B489-E04D-BFA5-C00B77512F10}"/>
              </a:ext>
            </a:extLst>
          </p:cNvPr>
          <p:cNvSpPr txBox="1"/>
          <p:nvPr/>
        </p:nvSpPr>
        <p:spPr>
          <a:xfrm>
            <a:off x="1311410" y="363556"/>
            <a:ext cx="10135518" cy="769441"/>
          </a:xfrm>
          <a:prstGeom prst="rect">
            <a:avLst/>
          </a:prstGeom>
          <a:noFill/>
        </p:spPr>
        <p:txBody>
          <a:bodyPr wrap="square" rtlCol="0">
            <a:spAutoFit/>
          </a:bodyPr>
          <a:lstStyle/>
          <a:p>
            <a:r>
              <a:rPr lang="en-GB" sz="4400" dirty="0">
                <a:latin typeface="Adelle PE" panose="02000503060000020004" pitchFamily="2" charset="77"/>
              </a:rPr>
              <a:t>Nature For </a:t>
            </a:r>
            <a:r>
              <a:rPr lang="en-GB" sz="4400" b="1" dirty="0">
                <a:solidFill>
                  <a:schemeClr val="bg1"/>
                </a:solidFill>
                <a:latin typeface="Adelle PE" panose="02000503060000020004" pitchFamily="2" charset="77"/>
              </a:rPr>
              <a:t>Everyone</a:t>
            </a:r>
          </a:p>
        </p:txBody>
      </p:sp>
    </p:spTree>
    <p:extLst>
      <p:ext uri="{BB962C8B-B14F-4D97-AF65-F5344CB8AC3E}">
        <p14:creationId xmlns:p14="http://schemas.microsoft.com/office/powerpoint/2010/main" val="5873003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Table 58">
            <a:extLst>
              <a:ext uri="{FF2B5EF4-FFF2-40B4-BE49-F238E27FC236}">
                <a16:creationId xmlns:a16="http://schemas.microsoft.com/office/drawing/2014/main" id="{30E828F6-3861-7D41-9940-1417A29B95DD}"/>
              </a:ext>
            </a:extLst>
          </p:cNvPr>
          <p:cNvGraphicFramePr>
            <a:graphicFrameLocks noGrp="1"/>
          </p:cNvGraphicFramePr>
          <p:nvPr>
            <p:extLst>
              <p:ext uri="{D42A27DB-BD31-4B8C-83A1-F6EECF244321}">
                <p14:modId xmlns:p14="http://schemas.microsoft.com/office/powerpoint/2010/main" val="609337447"/>
              </p:ext>
            </p:extLst>
          </p:nvPr>
        </p:nvGraphicFramePr>
        <p:xfrm>
          <a:off x="155448" y="2470258"/>
          <a:ext cx="11832336" cy="4037438"/>
        </p:xfrm>
        <a:graphic>
          <a:graphicData uri="http://schemas.openxmlformats.org/drawingml/2006/table">
            <a:tbl>
              <a:tblPr firstRow="1" bandRow="1">
                <a:tableStyleId>{5C22544A-7EE6-4342-B048-85BDC9FD1C3A}</a:tableStyleId>
              </a:tblPr>
              <a:tblGrid>
                <a:gridCol w="3944112">
                  <a:extLst>
                    <a:ext uri="{9D8B030D-6E8A-4147-A177-3AD203B41FA5}">
                      <a16:colId xmlns:a16="http://schemas.microsoft.com/office/drawing/2014/main" val="1095135578"/>
                    </a:ext>
                  </a:extLst>
                </a:gridCol>
                <a:gridCol w="3944112">
                  <a:extLst>
                    <a:ext uri="{9D8B030D-6E8A-4147-A177-3AD203B41FA5}">
                      <a16:colId xmlns:a16="http://schemas.microsoft.com/office/drawing/2014/main" val="4191166497"/>
                    </a:ext>
                  </a:extLst>
                </a:gridCol>
                <a:gridCol w="3944112">
                  <a:extLst>
                    <a:ext uri="{9D8B030D-6E8A-4147-A177-3AD203B41FA5}">
                      <a16:colId xmlns:a16="http://schemas.microsoft.com/office/drawing/2014/main" val="3712604695"/>
                    </a:ext>
                  </a:extLst>
                </a:gridCol>
              </a:tblGrid>
              <a:tr h="1312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b="0" i="0" u="none" dirty="0">
                        <a:latin typeface="Adelle PE" panose="02000503060000020004"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0" i="0" u="none" dirty="0">
                        <a:latin typeface="Adelle PE" panose="02000503060000020004"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0" i="0" u="none" dirty="0">
                        <a:latin typeface="Adelle PE" panose="02000503060000020004" pitchFamily="2" charset="77"/>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b="0" i="0" dirty="0">
                        <a:latin typeface="Adelle PE" panose="02000503060000020004" pitchFamily="2" charset="77"/>
                        <a:hlinkClick r:id="rId3"/>
                      </a:endParaRPr>
                    </a:p>
                    <a:p>
                      <a:pPr algn="ctr"/>
                      <a:endParaRPr lang="en-GB" b="0" i="0" dirty="0">
                        <a:latin typeface="Adelle PE" panose="02000503060000020004" pitchFamily="2" charset="77"/>
                        <a:hlinkClick r:id="rId3"/>
                      </a:endParaRPr>
                    </a:p>
                    <a:p>
                      <a:pPr algn="ctr"/>
                      <a:r>
                        <a:rPr lang="en-GB" sz="1600" b="0" i="0" dirty="0">
                          <a:solidFill>
                            <a:schemeClr val="tx1"/>
                          </a:solidFill>
                          <a:latin typeface="Adelle PE" panose="02000503060000020004" pitchFamily="2" charset="77"/>
                        </a:rPr>
                        <a:t>and other activities to bring wildlife to a window ledge, yard or garden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b="0" i="0" dirty="0">
                        <a:latin typeface="Adelle PE" panose="02000503060000020004" pitchFamily="2" charset="77"/>
                        <a:hlinkClick r:id="rId4"/>
                      </a:endParaRPr>
                    </a:p>
                    <a:p>
                      <a:pPr algn="ctr"/>
                      <a:endParaRPr lang="en-GB" b="0" i="0" dirty="0">
                        <a:latin typeface="Adelle PE" panose="02000503060000020004" pitchFamily="2" charset="77"/>
                        <a:hlinkClick r:id="rId4"/>
                      </a:endParaRPr>
                    </a:p>
                    <a:p>
                      <a:pPr algn="ctr"/>
                      <a:r>
                        <a:rPr lang="en-GB" sz="1600" b="0" i="0" dirty="0">
                          <a:solidFill>
                            <a:schemeClr val="tx1"/>
                          </a:solidFill>
                          <a:latin typeface="Adelle PE" panose="02000503060000020004" pitchFamily="2" charset="77"/>
                        </a:rPr>
                        <a:t>to help wildlife near you</a:t>
                      </a:r>
                    </a:p>
                    <a:p>
                      <a:pPr algn="ctr"/>
                      <a:endParaRPr lang="en-GB" sz="1600" b="0" i="0" dirty="0">
                        <a:latin typeface="Adelle PE" panose="02000503060000020004" pitchFamily="2" charset="77"/>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5760214"/>
                  </a:ext>
                </a:extLst>
              </a:tr>
              <a:tr h="1412478">
                <a:tc>
                  <a:txBody>
                    <a:bodyPr/>
                    <a:lstStyle/>
                    <a:p>
                      <a:pPr algn="ctr"/>
                      <a:endParaRPr lang="en-GB" b="0" i="0" dirty="0">
                        <a:solidFill>
                          <a:srgbClr val="0563C1"/>
                        </a:solidFill>
                        <a:latin typeface="Adelle PE" panose="02000503060000020004" pitchFamily="2" charset="77"/>
                        <a:hlinkClick r:id="rId5">
                          <a:extLst>
                            <a:ext uri="{A12FA001-AC4F-418D-AE19-62706E023703}">
                              <ahyp:hlinkClr xmlns:ahyp="http://schemas.microsoft.com/office/drawing/2018/hyperlinkcolor" xmlns="" val="tx"/>
                            </a:ext>
                          </a:extLst>
                        </a:hlinkClick>
                      </a:endParaRPr>
                    </a:p>
                    <a:p>
                      <a:pPr algn="ctr"/>
                      <a:endParaRPr lang="en-GB" b="0" i="0" dirty="0">
                        <a:solidFill>
                          <a:srgbClr val="0563C1"/>
                        </a:solidFill>
                        <a:latin typeface="Adelle PE" panose="02000503060000020004" pitchFamily="2" charset="77"/>
                        <a:hlinkClick r:id="rId5">
                          <a:extLst>
                            <a:ext uri="{A12FA001-AC4F-418D-AE19-62706E023703}">
                              <ahyp:hlinkClr xmlns:ahyp="http://schemas.microsoft.com/office/drawing/2018/hyperlinkcolor" xmlns="" val="tx"/>
                            </a:ext>
                          </a:extLst>
                        </a:hlinkClick>
                      </a:endParaRPr>
                    </a:p>
                    <a:p>
                      <a:pPr algn="ctr"/>
                      <a:r>
                        <a:rPr lang="en-GB" sz="1600" b="0" i="0" dirty="0">
                          <a:solidFill>
                            <a:schemeClr val="tx1"/>
                          </a:solidFill>
                          <a:latin typeface="Adelle PE" panose="02000503060000020004" pitchFamily="2" charset="77"/>
                        </a:rPr>
                        <a:t>with ideas &amp; activities from Alzheimer’s Society and The Wildlife Trusts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i="0" dirty="0">
                          <a:latin typeface="Adelle PE" panose="02000503060000020004" pitchFamily="2" charset="77"/>
                        </a:rPr>
                        <a:t>&amp;</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0" i="0" dirty="0">
                        <a:latin typeface="Adelle PE" panose="02000503060000020004"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dirty="0">
                          <a:latin typeface="Adelle PE" panose="02000503060000020004" pitchFamily="2" charset="77"/>
                        </a:rPr>
                        <a:t>for children can be  downloaded for free on the Wildlife Watch Website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b="0" i="0" dirty="0">
                        <a:latin typeface="Adelle PE" panose="02000503060000020004" pitchFamily="2" charset="77"/>
                      </a:endParaRPr>
                    </a:p>
                    <a:p>
                      <a:pPr algn="ctr"/>
                      <a:endParaRPr lang="en-GB" b="0" i="0" dirty="0">
                        <a:latin typeface="Adelle PE" panose="02000503060000020004" pitchFamily="2" charset="77"/>
                      </a:endParaRPr>
                    </a:p>
                    <a:p>
                      <a:pPr algn="ctr"/>
                      <a:r>
                        <a:rPr lang="en-GB" sz="1600" b="0" i="0" dirty="0">
                          <a:latin typeface="Adelle PE" panose="02000503060000020004" pitchFamily="2" charset="77"/>
                        </a:rPr>
                        <a:t>Watch barn owls, badgers, puffins </a:t>
                      </a:r>
                      <a:br>
                        <a:rPr lang="en-GB" sz="1600" b="0" i="0" dirty="0">
                          <a:latin typeface="Adelle PE" panose="02000503060000020004" pitchFamily="2" charset="77"/>
                        </a:rPr>
                      </a:br>
                      <a:r>
                        <a:rPr lang="en-GB" sz="1600" b="0" i="0" dirty="0">
                          <a:latin typeface="Adelle PE" panose="02000503060000020004" pitchFamily="2" charset="77"/>
                        </a:rPr>
                        <a:t>and more of your favourite wildlife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01848738"/>
                  </a:ext>
                </a:extLst>
              </a:tr>
              <a:tr h="131248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b="0" i="0" dirty="0">
                        <a:solidFill>
                          <a:schemeClr val="bg1"/>
                        </a:solidFill>
                        <a:latin typeface="Adelle PE" panose="02000503060000020004"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0" i="0" dirty="0">
                        <a:solidFill>
                          <a:schemeClr val="bg1"/>
                        </a:solidFill>
                        <a:latin typeface="Adelle PE" panose="02000503060000020004"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dirty="0">
                          <a:solidFill>
                            <a:schemeClr val="tx1"/>
                          </a:solidFill>
                          <a:latin typeface="Adelle PE" panose="02000503060000020004" pitchFamily="2" charset="77"/>
                        </a:rPr>
                        <a:t>Take a guided tour of a nature reserve,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dirty="0">
                          <a:solidFill>
                            <a:schemeClr val="tx1"/>
                          </a:solidFill>
                          <a:latin typeface="Adelle PE" panose="02000503060000020004" pitchFamily="2" charset="77"/>
                        </a:rPr>
                        <a:t>explore a beach and learn all about wildlife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latin typeface="Adelle PE" panose="02000503060000020004" pitchFamily="2" charset="77"/>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lang="en-GB" b="0" i="0" dirty="0">
                        <a:latin typeface="Adelle PE" panose="02000503060000020004" pitchFamily="2" charset="77"/>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2704292"/>
                  </a:ext>
                </a:extLst>
              </a:tr>
            </a:tbl>
          </a:graphicData>
        </a:graphic>
      </p:graphicFrame>
      <p:sp>
        <p:nvSpPr>
          <p:cNvPr id="2" name="TextBox 1">
            <a:extLst>
              <a:ext uri="{FF2B5EF4-FFF2-40B4-BE49-F238E27FC236}">
                <a16:creationId xmlns:a16="http://schemas.microsoft.com/office/drawing/2014/main" id="{CD3842BC-6018-2746-9C6B-96B3577E1ACD}"/>
              </a:ext>
            </a:extLst>
          </p:cNvPr>
          <p:cNvSpPr txBox="1"/>
          <p:nvPr/>
        </p:nvSpPr>
        <p:spPr>
          <a:xfrm>
            <a:off x="1311410" y="1274753"/>
            <a:ext cx="10381785" cy="369332"/>
          </a:xfrm>
          <a:prstGeom prst="rect">
            <a:avLst/>
          </a:prstGeom>
          <a:noFill/>
        </p:spPr>
        <p:txBody>
          <a:bodyPr wrap="square" rtlCol="0">
            <a:spAutoFit/>
          </a:bodyPr>
          <a:lstStyle/>
          <a:p>
            <a:r>
              <a:rPr lang="en-GB" dirty="0">
                <a:latin typeface="Adelle PE" panose="02000503060000020004" pitchFamily="2" charset="77"/>
              </a:rPr>
              <a:t>Everyone should have the opportunity to experience the joy of wildlife in their daily lives</a:t>
            </a:r>
          </a:p>
        </p:txBody>
      </p:sp>
      <p:sp>
        <p:nvSpPr>
          <p:cNvPr id="3" name="TextBox 2">
            <a:extLst>
              <a:ext uri="{FF2B5EF4-FFF2-40B4-BE49-F238E27FC236}">
                <a16:creationId xmlns:a16="http://schemas.microsoft.com/office/drawing/2014/main" id="{A96B15ED-11F8-1348-82DB-F6F9A3BDA36A}"/>
              </a:ext>
            </a:extLst>
          </p:cNvPr>
          <p:cNvSpPr txBox="1"/>
          <p:nvPr/>
        </p:nvSpPr>
        <p:spPr>
          <a:xfrm>
            <a:off x="1311410" y="363556"/>
            <a:ext cx="10135518" cy="769441"/>
          </a:xfrm>
          <a:prstGeom prst="rect">
            <a:avLst/>
          </a:prstGeom>
          <a:noFill/>
        </p:spPr>
        <p:txBody>
          <a:bodyPr wrap="square" rtlCol="0">
            <a:spAutoFit/>
          </a:bodyPr>
          <a:lstStyle/>
          <a:p>
            <a:r>
              <a:rPr lang="en-GB" sz="4400" dirty="0">
                <a:latin typeface="Adelle PE" panose="02000503060000020004" pitchFamily="2" charset="77"/>
              </a:rPr>
              <a:t>Nature For </a:t>
            </a:r>
            <a:r>
              <a:rPr lang="en-GB" sz="4400" b="1" dirty="0">
                <a:solidFill>
                  <a:schemeClr val="bg1"/>
                </a:solidFill>
                <a:latin typeface="Adelle PE" panose="02000503060000020004" pitchFamily="2" charset="77"/>
              </a:rPr>
              <a:t>Everyone</a:t>
            </a:r>
          </a:p>
        </p:txBody>
      </p:sp>
      <p:sp>
        <p:nvSpPr>
          <p:cNvPr id="5" name="TextBox 4">
            <a:extLst>
              <a:ext uri="{FF2B5EF4-FFF2-40B4-BE49-F238E27FC236}">
                <a16:creationId xmlns:a16="http://schemas.microsoft.com/office/drawing/2014/main" id="{4A3FE9BE-DE7E-5048-8C2A-207DFA26FDAA}"/>
              </a:ext>
            </a:extLst>
          </p:cNvPr>
          <p:cNvSpPr txBox="1"/>
          <p:nvPr/>
        </p:nvSpPr>
        <p:spPr>
          <a:xfrm>
            <a:off x="275421" y="1694250"/>
            <a:ext cx="11545517" cy="646331"/>
          </a:xfrm>
          <a:prstGeom prst="rect">
            <a:avLst/>
          </a:prstGeom>
          <a:noFill/>
        </p:spPr>
        <p:txBody>
          <a:bodyPr wrap="square" rtlCol="0">
            <a:spAutoFit/>
          </a:bodyPr>
          <a:lstStyle/>
          <a:p>
            <a:r>
              <a:rPr lang="en-GB" dirty="0">
                <a:latin typeface="Adelle PE" panose="02000503060000020004" pitchFamily="2" charset="77"/>
              </a:rPr>
              <a:t>The Wildlife Trusts provide free online activity packs to help participants of all ages find new, easy ways to looking after yourself and nature, even while social distancing. </a:t>
            </a:r>
          </a:p>
        </p:txBody>
      </p:sp>
      <p:sp>
        <p:nvSpPr>
          <p:cNvPr id="60" name="Rounded Rectangle 59">
            <a:extLst>
              <a:ext uri="{FF2B5EF4-FFF2-40B4-BE49-F238E27FC236}">
                <a16:creationId xmlns:a16="http://schemas.microsoft.com/office/drawing/2014/main" id="{946240C4-D29D-414E-B9D2-E175934F4AA4}"/>
              </a:ext>
            </a:extLst>
          </p:cNvPr>
          <p:cNvSpPr/>
          <p:nvPr/>
        </p:nvSpPr>
        <p:spPr>
          <a:xfrm>
            <a:off x="585216" y="2523588"/>
            <a:ext cx="3121152" cy="50481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ounded Rectangle 3">
            <a:hlinkClick r:id="rId6"/>
            <a:extLst>
              <a:ext uri="{FF2B5EF4-FFF2-40B4-BE49-F238E27FC236}">
                <a16:creationId xmlns:a16="http://schemas.microsoft.com/office/drawing/2014/main" id="{DBEC0A39-FBA5-8048-8B80-0338E567A4B2}"/>
              </a:ext>
            </a:extLst>
          </p:cNvPr>
          <p:cNvSpPr/>
          <p:nvPr/>
        </p:nvSpPr>
        <p:spPr>
          <a:xfrm>
            <a:off x="585216" y="2476936"/>
            <a:ext cx="3204076" cy="504000"/>
          </a:xfrm>
          <a:prstGeom prst="roundRect">
            <a:avLst/>
          </a:prstGeom>
          <a:solidFill>
            <a:srgbClr val="E95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delle PE" panose="02000503060000020004" pitchFamily="2" charset="77"/>
              </a:rPr>
              <a:t>Things to do, see and make</a:t>
            </a:r>
          </a:p>
        </p:txBody>
      </p:sp>
      <p:sp>
        <p:nvSpPr>
          <p:cNvPr id="25" name="Rounded Rectangle 24">
            <a:hlinkClick r:id="rId3"/>
            <a:extLst>
              <a:ext uri="{FF2B5EF4-FFF2-40B4-BE49-F238E27FC236}">
                <a16:creationId xmlns:a16="http://schemas.microsoft.com/office/drawing/2014/main" id="{3E4FADEA-2C87-5E41-B3FB-D4FADD431AE6}"/>
              </a:ext>
            </a:extLst>
          </p:cNvPr>
          <p:cNvSpPr/>
          <p:nvPr/>
        </p:nvSpPr>
        <p:spPr>
          <a:xfrm>
            <a:off x="5094302" y="2476936"/>
            <a:ext cx="1954627" cy="504000"/>
          </a:xfrm>
          <a:prstGeom prst="roundRect">
            <a:avLst/>
          </a:prstGeom>
          <a:solidFill>
            <a:srgbClr val="E95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delle PE" panose="02000503060000020004" pitchFamily="2" charset="77"/>
              </a:rPr>
              <a:t>Easy growing</a:t>
            </a:r>
          </a:p>
        </p:txBody>
      </p:sp>
      <p:sp>
        <p:nvSpPr>
          <p:cNvPr id="26" name="Rounded Rectangle 25">
            <a:hlinkClick r:id="rId4"/>
            <a:extLst>
              <a:ext uri="{FF2B5EF4-FFF2-40B4-BE49-F238E27FC236}">
                <a16:creationId xmlns:a16="http://schemas.microsoft.com/office/drawing/2014/main" id="{150A9229-74BC-6E41-9CB3-CFE7DE43FB74}"/>
              </a:ext>
            </a:extLst>
          </p:cNvPr>
          <p:cNvSpPr/>
          <p:nvPr/>
        </p:nvSpPr>
        <p:spPr>
          <a:xfrm>
            <a:off x="8349827" y="2476936"/>
            <a:ext cx="3204076" cy="503582"/>
          </a:xfrm>
          <a:prstGeom prst="roundRect">
            <a:avLst/>
          </a:prstGeom>
          <a:solidFill>
            <a:srgbClr val="E95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delle PE" panose="02000503060000020004" pitchFamily="2" charset="77"/>
              </a:rPr>
              <a:t>Simple things you can do</a:t>
            </a:r>
          </a:p>
        </p:txBody>
      </p:sp>
      <p:sp>
        <p:nvSpPr>
          <p:cNvPr id="27" name="Rounded Rectangle 26">
            <a:hlinkClick r:id="rId5"/>
            <a:extLst>
              <a:ext uri="{FF2B5EF4-FFF2-40B4-BE49-F238E27FC236}">
                <a16:creationId xmlns:a16="http://schemas.microsoft.com/office/drawing/2014/main" id="{448BB258-21F9-1C47-B5BC-B630716D7068}"/>
              </a:ext>
            </a:extLst>
          </p:cNvPr>
          <p:cNvSpPr/>
          <p:nvPr/>
        </p:nvSpPr>
        <p:spPr>
          <a:xfrm>
            <a:off x="435467" y="3861840"/>
            <a:ext cx="3420649" cy="503582"/>
          </a:xfrm>
          <a:prstGeom prst="roundRect">
            <a:avLst/>
          </a:prstGeom>
          <a:solidFill>
            <a:srgbClr val="E95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delle PE" panose="02000503060000020004" pitchFamily="2" charset="77"/>
              </a:rPr>
              <a:t>Dementia-friendly guidance</a:t>
            </a:r>
          </a:p>
        </p:txBody>
      </p:sp>
      <p:sp>
        <p:nvSpPr>
          <p:cNvPr id="28" name="Rounded Rectangle 27">
            <a:hlinkClick r:id="rId7"/>
            <a:extLst>
              <a:ext uri="{FF2B5EF4-FFF2-40B4-BE49-F238E27FC236}">
                <a16:creationId xmlns:a16="http://schemas.microsoft.com/office/drawing/2014/main" id="{7DD3CAB5-5EFB-864C-80CC-D7B6EE061537}"/>
              </a:ext>
            </a:extLst>
          </p:cNvPr>
          <p:cNvSpPr/>
          <p:nvPr/>
        </p:nvSpPr>
        <p:spPr>
          <a:xfrm>
            <a:off x="3994158" y="3861840"/>
            <a:ext cx="1956068" cy="503582"/>
          </a:xfrm>
          <a:prstGeom prst="roundRect">
            <a:avLst/>
          </a:prstGeom>
          <a:solidFill>
            <a:srgbClr val="E95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delle PE" panose="02000503060000020004" pitchFamily="2" charset="77"/>
              </a:rPr>
              <a:t>Activity sheets</a:t>
            </a:r>
          </a:p>
        </p:txBody>
      </p:sp>
      <p:sp>
        <p:nvSpPr>
          <p:cNvPr id="29" name="Rounded Rectangle 28">
            <a:hlinkClick r:id="rId8"/>
            <a:extLst>
              <a:ext uri="{FF2B5EF4-FFF2-40B4-BE49-F238E27FC236}">
                <a16:creationId xmlns:a16="http://schemas.microsoft.com/office/drawing/2014/main" id="{91F2F09C-2083-0F4D-A2C8-8F7F654CC399}"/>
              </a:ext>
            </a:extLst>
          </p:cNvPr>
          <p:cNvSpPr/>
          <p:nvPr/>
        </p:nvSpPr>
        <p:spPr>
          <a:xfrm>
            <a:off x="6196257" y="3861840"/>
            <a:ext cx="1954626" cy="503582"/>
          </a:xfrm>
          <a:prstGeom prst="roundRect">
            <a:avLst/>
          </a:prstGeom>
          <a:solidFill>
            <a:srgbClr val="E95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delle PE" panose="02000503060000020004" pitchFamily="2" charset="77"/>
              </a:rPr>
              <a:t>Spotting sheets</a:t>
            </a:r>
          </a:p>
        </p:txBody>
      </p:sp>
      <p:sp>
        <p:nvSpPr>
          <p:cNvPr id="30" name="Rounded Rectangle 29">
            <a:hlinkClick r:id="rId9"/>
            <a:extLst>
              <a:ext uri="{FF2B5EF4-FFF2-40B4-BE49-F238E27FC236}">
                <a16:creationId xmlns:a16="http://schemas.microsoft.com/office/drawing/2014/main" id="{5D87DE37-FA2D-8049-AE23-5665B5017C41}"/>
              </a:ext>
            </a:extLst>
          </p:cNvPr>
          <p:cNvSpPr/>
          <p:nvPr/>
        </p:nvSpPr>
        <p:spPr>
          <a:xfrm>
            <a:off x="8349827" y="3858330"/>
            <a:ext cx="3204076" cy="503582"/>
          </a:xfrm>
          <a:prstGeom prst="roundRect">
            <a:avLst/>
          </a:prstGeom>
          <a:solidFill>
            <a:srgbClr val="E95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delle PE" panose="02000503060000020004" pitchFamily="2" charset="77"/>
              </a:rPr>
              <a:t>Wildlife Trust webcams</a:t>
            </a:r>
          </a:p>
        </p:txBody>
      </p:sp>
      <p:sp>
        <p:nvSpPr>
          <p:cNvPr id="31" name="Rounded Rectangle 30">
            <a:hlinkClick r:id="rId10"/>
            <a:extLst>
              <a:ext uri="{FF2B5EF4-FFF2-40B4-BE49-F238E27FC236}">
                <a16:creationId xmlns:a16="http://schemas.microsoft.com/office/drawing/2014/main" id="{BC94F867-8748-7642-BFA8-D317C107B1F3}"/>
              </a:ext>
            </a:extLst>
          </p:cNvPr>
          <p:cNvSpPr/>
          <p:nvPr/>
        </p:nvSpPr>
        <p:spPr>
          <a:xfrm>
            <a:off x="3856116" y="5233786"/>
            <a:ext cx="4412519" cy="503582"/>
          </a:xfrm>
          <a:prstGeom prst="roundRect">
            <a:avLst/>
          </a:prstGeom>
          <a:solidFill>
            <a:srgbClr val="E95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delle PE" panose="02000503060000020004" pitchFamily="2" charset="77"/>
              </a:rPr>
              <a:t>The Wildlife Trusts’ YouTube channel</a:t>
            </a:r>
          </a:p>
        </p:txBody>
      </p:sp>
    </p:spTree>
    <p:extLst>
      <p:ext uri="{BB962C8B-B14F-4D97-AF65-F5344CB8AC3E}">
        <p14:creationId xmlns:p14="http://schemas.microsoft.com/office/powerpoint/2010/main" val="2604910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32E937-BEB1-C444-AB8D-02D9BD0B207E}"/>
              </a:ext>
            </a:extLst>
          </p:cNvPr>
          <p:cNvSpPr txBox="1"/>
          <p:nvPr/>
        </p:nvSpPr>
        <p:spPr>
          <a:xfrm>
            <a:off x="1311410" y="1274753"/>
            <a:ext cx="10381785" cy="646331"/>
          </a:xfrm>
          <a:prstGeom prst="rect">
            <a:avLst/>
          </a:prstGeom>
          <a:noFill/>
        </p:spPr>
        <p:txBody>
          <a:bodyPr wrap="square" rtlCol="0">
            <a:spAutoFit/>
          </a:bodyPr>
          <a:lstStyle/>
          <a:p>
            <a:r>
              <a:rPr lang="en-GB" dirty="0">
                <a:latin typeface="Adelle PE" panose="02000503060000020004" pitchFamily="2" charset="77"/>
              </a:rPr>
              <a:t>The people we engage are valued, welcomed and looked after as individuals; they find purpose, community and family through their local Wildlife Trust.</a:t>
            </a:r>
          </a:p>
        </p:txBody>
      </p:sp>
      <p:sp>
        <p:nvSpPr>
          <p:cNvPr id="4" name="TextBox 3">
            <a:extLst>
              <a:ext uri="{FF2B5EF4-FFF2-40B4-BE49-F238E27FC236}">
                <a16:creationId xmlns:a16="http://schemas.microsoft.com/office/drawing/2014/main" id="{381A4010-0047-404B-A090-64595061EE31}"/>
              </a:ext>
            </a:extLst>
          </p:cNvPr>
          <p:cNvSpPr txBox="1"/>
          <p:nvPr/>
        </p:nvSpPr>
        <p:spPr>
          <a:xfrm>
            <a:off x="1311410" y="363556"/>
            <a:ext cx="10135518" cy="769441"/>
          </a:xfrm>
          <a:prstGeom prst="rect">
            <a:avLst/>
          </a:prstGeom>
          <a:noFill/>
        </p:spPr>
        <p:txBody>
          <a:bodyPr wrap="square" rtlCol="0">
            <a:spAutoFit/>
          </a:bodyPr>
          <a:lstStyle/>
          <a:p>
            <a:r>
              <a:rPr lang="en-GB" sz="4400" b="1" dirty="0">
                <a:solidFill>
                  <a:schemeClr val="bg1"/>
                </a:solidFill>
                <a:latin typeface="Adelle PE" panose="02000503060000020004" pitchFamily="2" charset="77"/>
              </a:rPr>
              <a:t>Targeted </a:t>
            </a:r>
            <a:r>
              <a:rPr lang="en-GB" sz="4400" dirty="0">
                <a:latin typeface="Adelle PE" panose="02000503060000020004" pitchFamily="2" charset="77"/>
              </a:rPr>
              <a:t>Programmes</a:t>
            </a:r>
          </a:p>
        </p:txBody>
      </p:sp>
      <p:sp>
        <p:nvSpPr>
          <p:cNvPr id="5" name="TextBox 4">
            <a:extLst>
              <a:ext uri="{FF2B5EF4-FFF2-40B4-BE49-F238E27FC236}">
                <a16:creationId xmlns:a16="http://schemas.microsoft.com/office/drawing/2014/main" id="{DFAAD191-39EA-2B49-9A4A-69E5B60B95C3}"/>
              </a:ext>
            </a:extLst>
          </p:cNvPr>
          <p:cNvSpPr txBox="1"/>
          <p:nvPr/>
        </p:nvSpPr>
        <p:spPr>
          <a:xfrm>
            <a:off x="291547" y="2177105"/>
            <a:ext cx="11608905" cy="3970318"/>
          </a:xfrm>
          <a:prstGeom prst="rect">
            <a:avLst/>
          </a:prstGeom>
          <a:noFill/>
        </p:spPr>
        <p:txBody>
          <a:bodyPr wrap="square" rtlCol="0">
            <a:spAutoFit/>
          </a:bodyPr>
          <a:lstStyle/>
          <a:p>
            <a:r>
              <a:rPr lang="en-GB" dirty="0">
                <a:latin typeface="Adelle PE" panose="02000503060000020004" pitchFamily="2" charset="77"/>
              </a:rPr>
              <a:t>Supporting healthy lifestyles through a range of activities that connect people to each other and to nature, that promote physical activity through taking positive action for the environment – giving people a purpose.</a:t>
            </a:r>
          </a:p>
          <a:p>
            <a:endParaRPr lang="en-GB" dirty="0">
              <a:latin typeface="Adelle PE" panose="02000503060000020004" pitchFamily="2" charset="77"/>
            </a:endParaRPr>
          </a:p>
          <a:p>
            <a:pPr marL="285750" lvl="0" indent="-285750">
              <a:buBlip>
                <a:blip r:embed="rId2"/>
              </a:buBlip>
            </a:pPr>
            <a:r>
              <a:rPr lang="en-GB" dirty="0">
                <a:latin typeface="Adelle PE" panose="02000503060000020004" pitchFamily="2" charset="77"/>
              </a:rPr>
              <a:t>We help people have more control of their lives &amp; health by welcoming them to regular volunteering groups.</a:t>
            </a:r>
          </a:p>
          <a:p>
            <a:pPr lvl="0"/>
            <a:endParaRPr lang="en-GB" dirty="0">
              <a:latin typeface="Adelle PE" panose="02000503060000020004" pitchFamily="2" charset="77"/>
            </a:endParaRPr>
          </a:p>
          <a:p>
            <a:pPr marL="285750" lvl="0" indent="-285750">
              <a:buBlip>
                <a:blip r:embed="rId2"/>
              </a:buBlip>
            </a:pPr>
            <a:r>
              <a:rPr lang="en-GB" dirty="0">
                <a:latin typeface="Adelle PE" panose="02000503060000020004" pitchFamily="2" charset="77"/>
              </a:rPr>
              <a:t>Community engagement projects where people live – food growing, pocket parks/space creation.</a:t>
            </a:r>
          </a:p>
          <a:p>
            <a:pPr marL="285750" lvl="0" indent="-285750">
              <a:buBlip>
                <a:blip r:embed="rId2"/>
              </a:buBlip>
            </a:pPr>
            <a:endParaRPr lang="en-GB" dirty="0">
              <a:latin typeface="Adelle PE" panose="02000503060000020004" pitchFamily="2" charset="77"/>
            </a:endParaRPr>
          </a:p>
          <a:p>
            <a:pPr marL="285750" lvl="0" indent="-285750">
              <a:buBlip>
                <a:blip r:embed="rId2"/>
              </a:buBlip>
            </a:pPr>
            <a:r>
              <a:rPr lang="en-GB" dirty="0">
                <a:latin typeface="Adelle PE" panose="02000503060000020004" pitchFamily="2" charset="77"/>
              </a:rPr>
              <a:t>We help people stay active and connected to nature across the life course: from nature tots, through schools and workplaces to older people. We also increase people’s skills, knowledge and confidence.</a:t>
            </a:r>
          </a:p>
          <a:p>
            <a:pPr marL="285750" lvl="0" indent="-285750">
              <a:buBlip>
                <a:blip r:embed="rId2"/>
              </a:buBlip>
            </a:pPr>
            <a:endParaRPr lang="en-GB" dirty="0">
              <a:latin typeface="Adelle PE" panose="02000503060000020004" pitchFamily="2" charset="77"/>
            </a:endParaRPr>
          </a:p>
          <a:p>
            <a:pPr marL="285750" lvl="0" indent="-285750">
              <a:buBlip>
                <a:blip r:embed="rId2"/>
              </a:buBlip>
            </a:pPr>
            <a:r>
              <a:rPr lang="en-GB" dirty="0">
                <a:latin typeface="Adelle PE" panose="02000503060000020004" pitchFamily="2" charset="77"/>
              </a:rPr>
              <a:t>We run projects targeted at those who are mentally, socially or physically unwell, that deliver on the 5 ways to wellbeing.</a:t>
            </a:r>
          </a:p>
        </p:txBody>
      </p:sp>
    </p:spTree>
    <p:extLst>
      <p:ext uri="{BB962C8B-B14F-4D97-AF65-F5344CB8AC3E}">
        <p14:creationId xmlns:p14="http://schemas.microsoft.com/office/powerpoint/2010/main" val="2001280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657059-AC80-7049-9565-12D5821D2ED9}"/>
              </a:ext>
            </a:extLst>
          </p:cNvPr>
          <p:cNvSpPr txBox="1"/>
          <p:nvPr/>
        </p:nvSpPr>
        <p:spPr>
          <a:xfrm>
            <a:off x="1311410" y="1274753"/>
            <a:ext cx="10381785" cy="646331"/>
          </a:xfrm>
          <a:prstGeom prst="rect">
            <a:avLst/>
          </a:prstGeom>
          <a:noFill/>
        </p:spPr>
        <p:txBody>
          <a:bodyPr wrap="square" rtlCol="0">
            <a:spAutoFit/>
          </a:bodyPr>
          <a:lstStyle/>
          <a:p>
            <a:r>
              <a:rPr lang="en-GB" dirty="0">
                <a:latin typeface="Adelle PE" panose="02000503060000020004" pitchFamily="2" charset="77"/>
              </a:rPr>
              <a:t>The people we engage are valued, welcomed and looked after as individuals; they find purpose, community and family through their local Wildlife Trust.</a:t>
            </a:r>
          </a:p>
        </p:txBody>
      </p:sp>
      <p:sp>
        <p:nvSpPr>
          <p:cNvPr id="3" name="TextBox 2">
            <a:extLst>
              <a:ext uri="{FF2B5EF4-FFF2-40B4-BE49-F238E27FC236}">
                <a16:creationId xmlns:a16="http://schemas.microsoft.com/office/drawing/2014/main" id="{EEA1EDA4-960C-D942-B760-9023B12271EE}"/>
              </a:ext>
            </a:extLst>
          </p:cNvPr>
          <p:cNvSpPr txBox="1"/>
          <p:nvPr/>
        </p:nvSpPr>
        <p:spPr>
          <a:xfrm>
            <a:off x="1311410" y="363556"/>
            <a:ext cx="10135518" cy="769441"/>
          </a:xfrm>
          <a:prstGeom prst="rect">
            <a:avLst/>
          </a:prstGeom>
          <a:noFill/>
        </p:spPr>
        <p:txBody>
          <a:bodyPr wrap="square" rtlCol="0">
            <a:spAutoFit/>
          </a:bodyPr>
          <a:lstStyle/>
          <a:p>
            <a:r>
              <a:rPr lang="en-GB" sz="4400" b="1" dirty="0">
                <a:solidFill>
                  <a:schemeClr val="bg1"/>
                </a:solidFill>
                <a:latin typeface="Adelle PE" panose="02000503060000020004" pitchFamily="2" charset="77"/>
              </a:rPr>
              <a:t>Targeted </a:t>
            </a:r>
            <a:r>
              <a:rPr lang="en-GB" sz="4400" dirty="0">
                <a:latin typeface="Adelle PE" panose="02000503060000020004" pitchFamily="2" charset="77"/>
              </a:rPr>
              <a:t>Programmes</a:t>
            </a:r>
          </a:p>
        </p:txBody>
      </p:sp>
      <p:sp>
        <p:nvSpPr>
          <p:cNvPr id="4" name="TextBox 3">
            <a:extLst>
              <a:ext uri="{FF2B5EF4-FFF2-40B4-BE49-F238E27FC236}">
                <a16:creationId xmlns:a16="http://schemas.microsoft.com/office/drawing/2014/main" id="{28CD045F-343F-AE47-A874-67C8EAACA966}"/>
              </a:ext>
            </a:extLst>
          </p:cNvPr>
          <p:cNvSpPr txBox="1"/>
          <p:nvPr/>
        </p:nvSpPr>
        <p:spPr>
          <a:xfrm>
            <a:off x="179942" y="2010953"/>
            <a:ext cx="11832115" cy="3970318"/>
          </a:xfrm>
          <a:prstGeom prst="rect">
            <a:avLst/>
          </a:prstGeom>
          <a:noFill/>
        </p:spPr>
        <p:txBody>
          <a:bodyPr wrap="square" rtlCol="0">
            <a:spAutoFit/>
          </a:bodyPr>
          <a:lstStyle/>
          <a:p>
            <a:r>
              <a:rPr lang="en-GB" dirty="0">
                <a:latin typeface="Adelle PE" panose="02000503060000020004" pitchFamily="2" charset="77"/>
              </a:rPr>
              <a:t>Wildlife Trust </a:t>
            </a:r>
            <a:r>
              <a:rPr lang="en-GB" dirty="0">
                <a:latin typeface="Adelle PE" panose="02000503060000020004" pitchFamily="2" charset="77"/>
                <a:hlinkClick r:id="rId3"/>
              </a:rPr>
              <a:t>programmes </a:t>
            </a:r>
            <a:r>
              <a:rPr lang="en-GB" dirty="0">
                <a:latin typeface="Adelle PE" panose="02000503060000020004" pitchFamily="2" charset="77"/>
              </a:rPr>
              <a:t>include conservation volunteering, green exercise, skills development, qualifications and mental health focussed activities – that address the six ways to wellbeing. They provide physical and mental health benefits for the participants; and local communities also benefit from having the wildlife-rich spaces on their doorstep looked after and improved. </a:t>
            </a:r>
          </a:p>
          <a:p>
            <a:endParaRPr lang="en-GB" dirty="0">
              <a:latin typeface="Adelle PE Light" panose="02000503000000020004" pitchFamily="2" charset="77"/>
            </a:endParaRPr>
          </a:p>
          <a:p>
            <a:r>
              <a:rPr lang="en-GB" b="1" dirty="0">
                <a:solidFill>
                  <a:schemeClr val="bg1"/>
                </a:solidFill>
                <a:latin typeface="Adelle PE" panose="02000503060000020004" pitchFamily="2" charset="77"/>
              </a:rPr>
              <a:t>In 2018, the Schools of Biological Sciences and Sport, Rehabilitation and Exercise Sciences at the University of Essex carried out research into Wildlife Trusts programmes and found that they “provide significant and important contributions to both the promotion of good public health and to Green Care - the use of nature-based interventions to treat diagnosed illnesses -  in the UK.”</a:t>
            </a:r>
          </a:p>
          <a:p>
            <a:endParaRPr lang="en-GB" dirty="0">
              <a:latin typeface="Adelle PE" panose="02000503060000020004" pitchFamily="2" charset="77"/>
            </a:endParaRPr>
          </a:p>
          <a:p>
            <a:r>
              <a:rPr lang="en-GB" dirty="0">
                <a:latin typeface="Adelle PE" panose="02000503060000020004" pitchFamily="2" charset="77"/>
              </a:rPr>
              <a:t>Research from the Centre for Health Promotion at Leeds Beckett University found that social and economic impact of volunteering with The Wildlife Trusts shows that engaging with nature promotes wellbeing and prevents mental illness from developing or getting worse. In fact, for every £1 invested in Wildlife Trusts nature volunteering programmes, there is an £8.50 social return. </a:t>
            </a:r>
          </a:p>
        </p:txBody>
      </p:sp>
    </p:spTree>
    <p:extLst>
      <p:ext uri="{BB962C8B-B14F-4D97-AF65-F5344CB8AC3E}">
        <p14:creationId xmlns:p14="http://schemas.microsoft.com/office/powerpoint/2010/main" val="370675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A51F44-41B1-974A-8A0A-5C753995CD43}"/>
              </a:ext>
            </a:extLst>
          </p:cNvPr>
          <p:cNvSpPr txBox="1"/>
          <p:nvPr/>
        </p:nvSpPr>
        <p:spPr>
          <a:xfrm>
            <a:off x="1311410" y="363556"/>
            <a:ext cx="10135518" cy="769441"/>
          </a:xfrm>
          <a:prstGeom prst="rect">
            <a:avLst/>
          </a:prstGeom>
          <a:noFill/>
        </p:spPr>
        <p:txBody>
          <a:bodyPr wrap="square" rtlCol="0">
            <a:spAutoFit/>
          </a:bodyPr>
          <a:lstStyle/>
          <a:p>
            <a:r>
              <a:rPr lang="en-GB" sz="4400" b="1" dirty="0">
                <a:solidFill>
                  <a:schemeClr val="bg1"/>
                </a:solidFill>
                <a:latin typeface="Adelle PE" panose="02000503060000020004" pitchFamily="2" charset="77"/>
              </a:rPr>
              <a:t>Specialist </a:t>
            </a:r>
            <a:r>
              <a:rPr lang="en-GB" sz="4400" dirty="0">
                <a:latin typeface="Adelle PE" panose="02000503060000020004" pitchFamily="2" charset="77"/>
              </a:rPr>
              <a:t>Programmes</a:t>
            </a:r>
          </a:p>
        </p:txBody>
      </p:sp>
      <p:sp>
        <p:nvSpPr>
          <p:cNvPr id="3" name="TextBox 2">
            <a:extLst>
              <a:ext uri="{FF2B5EF4-FFF2-40B4-BE49-F238E27FC236}">
                <a16:creationId xmlns:a16="http://schemas.microsoft.com/office/drawing/2014/main" id="{CA4084AB-9B2D-5449-A65C-2940D7074080}"/>
              </a:ext>
            </a:extLst>
          </p:cNvPr>
          <p:cNvSpPr txBox="1"/>
          <p:nvPr/>
        </p:nvSpPr>
        <p:spPr>
          <a:xfrm>
            <a:off x="369623" y="2828835"/>
            <a:ext cx="11452753" cy="923330"/>
          </a:xfrm>
          <a:prstGeom prst="rect">
            <a:avLst/>
          </a:prstGeom>
          <a:noFill/>
        </p:spPr>
        <p:txBody>
          <a:bodyPr wrap="square" rtlCol="0">
            <a:spAutoFit/>
          </a:bodyPr>
          <a:lstStyle/>
          <a:p>
            <a:pPr algn="ctr"/>
            <a:r>
              <a:rPr lang="en-GB" dirty="0">
                <a:latin typeface="Adelle PE" panose="02000503060000020004" pitchFamily="2" charset="77"/>
              </a:rPr>
              <a:t>We run programmes made up of regular sessions that are designed in partnership with the people</a:t>
            </a:r>
            <a:br>
              <a:rPr lang="en-GB" dirty="0">
                <a:latin typeface="Adelle PE" panose="02000503060000020004" pitchFamily="2" charset="77"/>
              </a:rPr>
            </a:br>
            <a:r>
              <a:rPr lang="en-GB" dirty="0">
                <a:latin typeface="Adelle PE" panose="02000503060000020004" pitchFamily="2" charset="77"/>
              </a:rPr>
              <a:t>that take part in them who have more complex needs, and also in partnership with health services </a:t>
            </a:r>
            <a:br>
              <a:rPr lang="en-GB" dirty="0">
                <a:latin typeface="Adelle PE" panose="02000503060000020004" pitchFamily="2" charset="77"/>
              </a:rPr>
            </a:br>
            <a:r>
              <a:rPr lang="en-GB" dirty="0">
                <a:latin typeface="Adelle PE" panose="02000503060000020004" pitchFamily="2" charset="77"/>
              </a:rPr>
              <a:t>and organisations.</a:t>
            </a:r>
          </a:p>
        </p:txBody>
      </p:sp>
    </p:spTree>
    <p:extLst>
      <p:ext uri="{BB962C8B-B14F-4D97-AF65-F5344CB8AC3E}">
        <p14:creationId xmlns:p14="http://schemas.microsoft.com/office/powerpoint/2010/main" val="1231589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645CAA-7623-E949-9672-F618DE615730}"/>
              </a:ext>
            </a:extLst>
          </p:cNvPr>
          <p:cNvSpPr txBox="1"/>
          <p:nvPr/>
        </p:nvSpPr>
        <p:spPr>
          <a:xfrm>
            <a:off x="1311410" y="363556"/>
            <a:ext cx="10135518" cy="769441"/>
          </a:xfrm>
          <a:prstGeom prst="rect">
            <a:avLst/>
          </a:prstGeom>
          <a:noFill/>
        </p:spPr>
        <p:txBody>
          <a:bodyPr wrap="square" rtlCol="0">
            <a:spAutoFit/>
          </a:bodyPr>
          <a:lstStyle/>
          <a:p>
            <a:r>
              <a:rPr lang="en-GB" sz="4400" b="1" dirty="0">
                <a:solidFill>
                  <a:schemeClr val="bg1"/>
                </a:solidFill>
                <a:latin typeface="Adelle PE" panose="02000503060000020004" pitchFamily="2" charset="77"/>
              </a:rPr>
              <a:t>Specialist </a:t>
            </a:r>
            <a:r>
              <a:rPr lang="en-GB" sz="4400" dirty="0">
                <a:latin typeface="Adelle PE" panose="02000503060000020004" pitchFamily="2" charset="77"/>
              </a:rPr>
              <a:t>Programmes</a:t>
            </a:r>
          </a:p>
        </p:txBody>
      </p:sp>
      <p:sp>
        <p:nvSpPr>
          <p:cNvPr id="3" name="TextBox 2">
            <a:extLst>
              <a:ext uri="{FF2B5EF4-FFF2-40B4-BE49-F238E27FC236}">
                <a16:creationId xmlns:a16="http://schemas.microsoft.com/office/drawing/2014/main" id="{EB23E176-4957-8743-9ADA-4F576F1AE77C}"/>
              </a:ext>
            </a:extLst>
          </p:cNvPr>
          <p:cNvSpPr txBox="1"/>
          <p:nvPr/>
        </p:nvSpPr>
        <p:spPr>
          <a:xfrm>
            <a:off x="364435" y="2454391"/>
            <a:ext cx="11337235" cy="3046988"/>
          </a:xfrm>
          <a:prstGeom prst="rect">
            <a:avLst/>
          </a:prstGeom>
          <a:noFill/>
        </p:spPr>
        <p:txBody>
          <a:bodyPr wrap="square" rtlCol="0">
            <a:spAutoFit/>
          </a:bodyPr>
          <a:lstStyle/>
          <a:p>
            <a:r>
              <a:rPr lang="en-GB" dirty="0">
                <a:latin typeface="Adelle PE" panose="02000503060000020004" pitchFamily="2" charset="77"/>
              </a:rPr>
              <a:t>Wildlife Trusts also run specialised programmes for people with more complex needs. Research from Essex and Leeds Beckett Universities revealed that </a:t>
            </a:r>
            <a:r>
              <a:rPr lang="en-GB" b="1" dirty="0">
                <a:solidFill>
                  <a:schemeClr val="bg1"/>
                </a:solidFill>
                <a:latin typeface="Adelle PE" panose="02000503060000020004" pitchFamily="2" charset="77"/>
              </a:rPr>
              <a:t>that </a:t>
            </a:r>
            <a:r>
              <a:rPr lang="x-none" b="1">
                <a:solidFill>
                  <a:schemeClr val="bg1"/>
                </a:solidFill>
                <a:latin typeface="Adelle PE" panose="02000503060000020004" pitchFamily="2" charset="77"/>
              </a:rPr>
              <a:t>95% of </a:t>
            </a:r>
            <a:r>
              <a:rPr lang="en-GB" b="1" dirty="0">
                <a:solidFill>
                  <a:schemeClr val="bg1"/>
                </a:solidFill>
                <a:latin typeface="Adelle PE" panose="02000503060000020004" pitchFamily="2" charset="77"/>
              </a:rPr>
              <a:t>participants in Wildlife Trusts programmes who started out with low mental wellbeing </a:t>
            </a:r>
            <a:r>
              <a:rPr lang="x-none" b="1">
                <a:solidFill>
                  <a:schemeClr val="bg1"/>
                </a:solidFill>
                <a:latin typeface="Adelle PE" panose="02000503060000020004" pitchFamily="2" charset="77"/>
              </a:rPr>
              <a:t>reported an improvement in 6 weeks</a:t>
            </a:r>
            <a:r>
              <a:rPr lang="en-GB" b="1" dirty="0">
                <a:solidFill>
                  <a:schemeClr val="bg1"/>
                </a:solidFill>
                <a:latin typeface="Adelle PE" panose="02000503060000020004" pitchFamily="2" charset="77"/>
              </a:rPr>
              <a:t>. </a:t>
            </a:r>
            <a:br>
              <a:rPr lang="en-GB" b="1" dirty="0">
                <a:solidFill>
                  <a:schemeClr val="bg1"/>
                </a:solidFill>
                <a:latin typeface="Adelle PE" panose="02000503060000020004" pitchFamily="2" charset="77"/>
              </a:rPr>
            </a:br>
            <a:r>
              <a:rPr lang="en-GB" b="1" dirty="0">
                <a:solidFill>
                  <a:schemeClr val="bg1"/>
                </a:solidFill>
                <a:latin typeface="Adelle PE" panose="02000503060000020004" pitchFamily="2" charset="77"/>
              </a:rPr>
              <a:t>They also found that these programmes generate a social return of £6.88 for every £1 invested in </a:t>
            </a:r>
            <a:br>
              <a:rPr lang="en-GB" b="1" dirty="0">
                <a:solidFill>
                  <a:schemeClr val="bg1"/>
                </a:solidFill>
                <a:latin typeface="Adelle PE" panose="02000503060000020004" pitchFamily="2" charset="77"/>
              </a:rPr>
            </a:br>
            <a:r>
              <a:rPr lang="en-GB" b="1" dirty="0">
                <a:solidFill>
                  <a:schemeClr val="bg1"/>
                </a:solidFill>
                <a:latin typeface="Adelle PE" panose="02000503060000020004" pitchFamily="2" charset="77"/>
              </a:rPr>
              <a:t>them and that</a:t>
            </a:r>
            <a:r>
              <a:rPr lang="en-GB" dirty="0">
                <a:latin typeface="Adelle PE Light" panose="02000503000000020004" pitchFamily="2" charset="77"/>
              </a:rPr>
              <a:t>:</a:t>
            </a:r>
          </a:p>
          <a:p>
            <a:endParaRPr lang="en-GB" dirty="0">
              <a:latin typeface="Adelle PE" panose="02000503060000020004" pitchFamily="2" charset="77"/>
            </a:endParaRPr>
          </a:p>
          <a:p>
            <a:pPr marL="285750" lvl="0" indent="-285750">
              <a:buBlip>
                <a:blip r:embed="rId2"/>
              </a:buBlip>
            </a:pPr>
            <a:r>
              <a:rPr lang="en-GB" sz="2400" b="1" dirty="0">
                <a:solidFill>
                  <a:schemeClr val="bg1"/>
                </a:solidFill>
                <a:latin typeface="Adelle PE" panose="02000503060000020004" pitchFamily="2" charset="77"/>
              </a:rPr>
              <a:t>60% </a:t>
            </a:r>
            <a:r>
              <a:rPr lang="en-GB" dirty="0">
                <a:latin typeface="Adelle PE" panose="02000503060000020004" pitchFamily="2" charset="77"/>
              </a:rPr>
              <a:t>reported becoming more physically active with new volunteers trebling the number of days they were physically active; </a:t>
            </a:r>
          </a:p>
          <a:p>
            <a:pPr marL="285750" lvl="0" indent="-285750">
              <a:buBlip>
                <a:blip r:embed="rId2"/>
              </a:buBlip>
            </a:pPr>
            <a:endParaRPr lang="en-GB" dirty="0">
              <a:latin typeface="Adelle PE" panose="02000503060000020004" pitchFamily="2" charset="77"/>
            </a:endParaRPr>
          </a:p>
          <a:p>
            <a:pPr marL="285750" lvl="0" indent="-285750">
              <a:buBlip>
                <a:blip r:embed="rId2"/>
              </a:buBlip>
            </a:pPr>
            <a:r>
              <a:rPr lang="en-GB" sz="2400" b="1" dirty="0">
                <a:solidFill>
                  <a:schemeClr val="bg1"/>
                </a:solidFill>
                <a:latin typeface="Adelle PE" panose="02000503060000020004" pitchFamily="2" charset="77"/>
              </a:rPr>
              <a:t>83%</a:t>
            </a:r>
            <a:r>
              <a:rPr lang="en-GB" dirty="0">
                <a:latin typeface="Adelle PE" panose="02000503060000020004" pitchFamily="2" charset="77"/>
              </a:rPr>
              <a:t> improved their mental wellbeing over 12 weeks.</a:t>
            </a:r>
          </a:p>
        </p:txBody>
      </p:sp>
    </p:spTree>
    <p:extLst>
      <p:ext uri="{BB962C8B-B14F-4D97-AF65-F5344CB8AC3E}">
        <p14:creationId xmlns:p14="http://schemas.microsoft.com/office/powerpoint/2010/main" val="3130056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C4458B-D01A-754A-98BE-518636F0D8A3}"/>
              </a:ext>
            </a:extLst>
          </p:cNvPr>
          <p:cNvSpPr txBox="1"/>
          <p:nvPr/>
        </p:nvSpPr>
        <p:spPr>
          <a:xfrm>
            <a:off x="1277957" y="363556"/>
            <a:ext cx="10135518" cy="769441"/>
          </a:xfrm>
          <a:prstGeom prst="rect">
            <a:avLst/>
          </a:prstGeom>
          <a:noFill/>
        </p:spPr>
        <p:txBody>
          <a:bodyPr wrap="square" rtlCol="0">
            <a:spAutoFit/>
          </a:bodyPr>
          <a:lstStyle/>
          <a:p>
            <a:r>
              <a:rPr lang="en-GB" sz="4400" dirty="0">
                <a:latin typeface="Adelle PE" panose="02000503060000020004" pitchFamily="2" charset="77"/>
              </a:rPr>
              <a:t>Why a </a:t>
            </a:r>
            <a:r>
              <a:rPr lang="en-GB" sz="4400" b="1" dirty="0">
                <a:solidFill>
                  <a:schemeClr val="bg1"/>
                </a:solidFill>
                <a:latin typeface="Adelle PE" panose="02000503060000020004" pitchFamily="2" charset="77"/>
              </a:rPr>
              <a:t>Natural</a:t>
            </a:r>
            <a:r>
              <a:rPr lang="en-GB" sz="4400" b="1" dirty="0">
                <a:latin typeface="Adelle PE" panose="02000503060000020004" pitchFamily="2" charset="77"/>
              </a:rPr>
              <a:t> </a:t>
            </a:r>
            <a:r>
              <a:rPr lang="en-GB" sz="4400" dirty="0">
                <a:latin typeface="Adelle PE" panose="02000503060000020004" pitchFamily="2" charset="77"/>
              </a:rPr>
              <a:t>Health Service?</a:t>
            </a:r>
          </a:p>
        </p:txBody>
      </p:sp>
      <p:sp>
        <p:nvSpPr>
          <p:cNvPr id="6" name="TextBox 5">
            <a:extLst>
              <a:ext uri="{FF2B5EF4-FFF2-40B4-BE49-F238E27FC236}">
                <a16:creationId xmlns:a16="http://schemas.microsoft.com/office/drawing/2014/main" id="{569EE552-5DC6-8A44-8FFC-3DE7974DEB1B}"/>
              </a:ext>
            </a:extLst>
          </p:cNvPr>
          <p:cNvSpPr txBox="1"/>
          <p:nvPr/>
        </p:nvSpPr>
        <p:spPr>
          <a:xfrm>
            <a:off x="275421" y="1498294"/>
            <a:ext cx="11832115" cy="5355312"/>
          </a:xfrm>
          <a:prstGeom prst="rect">
            <a:avLst/>
          </a:prstGeom>
          <a:noFill/>
        </p:spPr>
        <p:txBody>
          <a:bodyPr wrap="square" rtlCol="0">
            <a:spAutoFit/>
          </a:bodyPr>
          <a:lstStyle/>
          <a:p>
            <a:pPr marL="285750" indent="-285750">
              <a:buBlip>
                <a:blip r:embed="rId3"/>
              </a:buBlip>
            </a:pPr>
            <a:r>
              <a:rPr lang="en-GB" dirty="0">
                <a:latin typeface="Adelle PE Light" panose="02000503000000020004" pitchFamily="2" charset="77"/>
              </a:rPr>
              <a:t>Accessing wildlife-rich places in the benefits both physical and mental health, and works for people of all ages and backgrounds. It’s an easy way for people to feel more in control of their own health and wellbeing.</a:t>
            </a:r>
          </a:p>
          <a:p>
            <a:pPr marL="285750" indent="-285750">
              <a:buBlip>
                <a:blip r:embed="rId3"/>
              </a:buBlip>
            </a:pPr>
            <a:endParaRPr lang="en-GB" dirty="0">
              <a:latin typeface="Adelle PE Light" panose="02000503000000020004" pitchFamily="2" charset="77"/>
            </a:endParaRPr>
          </a:p>
          <a:p>
            <a:pPr marL="285750" indent="-285750">
              <a:buBlip>
                <a:blip r:embed="rId3"/>
              </a:buBlip>
            </a:pPr>
            <a:r>
              <a:rPr lang="en-GB" dirty="0">
                <a:latin typeface="Adelle PE Light" panose="02000503000000020004" pitchFamily="2" charset="77"/>
              </a:rPr>
              <a:t>People who connect with nature every day are more active &amp; mentally resilient, experience reduced social isolation and loneliness and have better all-round health</a:t>
            </a:r>
            <a:r>
              <a:rPr lang="en-GB" b="1" baseline="30000" dirty="0">
                <a:latin typeface="Adelle PE Light" panose="02000503000000020004" pitchFamily="2" charset="77"/>
                <a:hlinkClick r:id="rId4"/>
              </a:rPr>
              <a:t>1</a:t>
            </a:r>
            <a:r>
              <a:rPr lang="en-GB" baseline="30000" dirty="0">
                <a:latin typeface="Adelle PE Light" panose="02000503000000020004" pitchFamily="2" charset="77"/>
              </a:rPr>
              <a:t>, </a:t>
            </a:r>
            <a:r>
              <a:rPr lang="en-GB" b="1" baseline="30000" dirty="0">
                <a:latin typeface="Adelle PE Light" panose="02000503000000020004" pitchFamily="2" charset="77"/>
                <a:hlinkClick r:id="rId5"/>
              </a:rPr>
              <a:t>2</a:t>
            </a:r>
            <a:r>
              <a:rPr lang="en-GB" dirty="0">
                <a:latin typeface="Adelle PE Light" panose="02000503000000020004" pitchFamily="2" charset="77"/>
              </a:rPr>
              <a:t>.</a:t>
            </a:r>
          </a:p>
          <a:p>
            <a:pPr marL="285750" indent="-285750">
              <a:buBlip>
                <a:blip r:embed="rId3"/>
              </a:buBlip>
            </a:pPr>
            <a:endParaRPr lang="en-GB" dirty="0">
              <a:latin typeface="Adelle PE Light" panose="02000503000000020004" pitchFamily="2" charset="77"/>
            </a:endParaRPr>
          </a:p>
          <a:p>
            <a:pPr marL="285750" indent="-285750">
              <a:buBlip>
                <a:blip r:embed="rId3"/>
              </a:buBlip>
            </a:pPr>
            <a:r>
              <a:rPr lang="en-GB" dirty="0">
                <a:latin typeface="Adelle PE Light" panose="02000503000000020004" pitchFamily="2" charset="77"/>
              </a:rPr>
              <a:t>Active engagement in and around natural places increases these health and wellbeing gains.</a:t>
            </a:r>
          </a:p>
          <a:p>
            <a:pPr marL="285750" indent="-285750">
              <a:buBlip>
                <a:blip r:embed="rId3"/>
              </a:buBlip>
            </a:pPr>
            <a:endParaRPr lang="en-GB" dirty="0">
              <a:latin typeface="Adelle PE Light" panose="02000503000000020004" pitchFamily="2" charset="77"/>
            </a:endParaRPr>
          </a:p>
          <a:p>
            <a:pPr marL="285750" indent="-285750">
              <a:buBlip>
                <a:blip r:embed="rId3"/>
              </a:buBlip>
            </a:pPr>
            <a:r>
              <a:rPr lang="en-GB" dirty="0">
                <a:latin typeface="Adelle PE Light" panose="02000503000000020004" pitchFamily="2" charset="77"/>
              </a:rPr>
              <a:t>Wildlife Trusts run volunteering &amp; learning programmes near where people live, at local nature reserves and on our sea-shores. These are places that matter the most to people.  </a:t>
            </a:r>
          </a:p>
          <a:p>
            <a:pPr marL="285750" indent="-285750">
              <a:buBlip>
                <a:blip r:embed="rId3"/>
              </a:buBlip>
            </a:pPr>
            <a:endParaRPr lang="en-US" dirty="0">
              <a:latin typeface="Adelle PE Light" panose="02000503000000020004" pitchFamily="2" charset="77"/>
              <a:ea typeface="Calibri" panose="020F0502020204030204" pitchFamily="34" charset="0"/>
            </a:endParaRPr>
          </a:p>
          <a:p>
            <a:pPr marL="285750" indent="-285750">
              <a:buBlip>
                <a:blip r:embed="rId3"/>
              </a:buBlip>
            </a:pPr>
            <a:r>
              <a:rPr lang="en-GB" dirty="0">
                <a:latin typeface="Adelle PE Light" panose="02000503000000020004" pitchFamily="2" charset="77"/>
              </a:rPr>
              <a:t>Health harm from climate change is increasing and will likely affect people living in more deprived communities most, where there is also less access; children in deprived areas are nine times less likely to have access to green space and places to play</a:t>
            </a:r>
            <a:r>
              <a:rPr lang="en-GB" b="1" baseline="30000" dirty="0">
                <a:latin typeface="Adelle PE Light" panose="02000503000000020004" pitchFamily="2" charset="77"/>
                <a:hlinkClick r:id="rId6"/>
              </a:rPr>
              <a:t>3</a:t>
            </a:r>
            <a:r>
              <a:rPr lang="en-GB" dirty="0">
                <a:latin typeface="Adelle PE Light" panose="02000503000000020004" pitchFamily="2" charset="77"/>
              </a:rPr>
              <a:t>. </a:t>
            </a:r>
            <a:r>
              <a:rPr lang="en-US" dirty="0">
                <a:latin typeface="Adelle PE Light" panose="02000503000000020004" pitchFamily="2" charset="77"/>
                <a:ea typeface="Calibri" panose="020F0502020204030204" pitchFamily="34" charset="0"/>
              </a:rPr>
              <a:t>Wildlife Trust programmes are for everyone but can be co-created with people who are lonely, physically and socially inactive and who have poor mental wellbeing for maximum impact. </a:t>
            </a:r>
            <a:endParaRPr lang="en-GB" dirty="0">
              <a:latin typeface="Adelle PE Light" panose="02000503000000020004" pitchFamily="2" charset="77"/>
            </a:endParaRPr>
          </a:p>
          <a:p>
            <a:pPr marL="285750" indent="-285750">
              <a:buBlip>
                <a:blip r:embed="rId3"/>
              </a:buBlip>
            </a:pPr>
            <a:endParaRPr lang="en-US" dirty="0">
              <a:latin typeface="Adelle PE Light" panose="02000503000000020004" pitchFamily="2" charset="77"/>
              <a:ea typeface="Calibri" panose="020F0502020204030204" pitchFamily="34" charset="0"/>
            </a:endParaRPr>
          </a:p>
          <a:p>
            <a:pPr marL="285750" indent="-285750">
              <a:buBlip>
                <a:blip r:embed="rId3"/>
              </a:buBlip>
            </a:pPr>
            <a:r>
              <a:rPr lang="en-US" dirty="0">
                <a:latin typeface="Adelle PE Light" panose="02000503000000020004" pitchFamily="2" charset="77"/>
                <a:ea typeface="Calibri" panose="020F0502020204030204" pitchFamily="34" charset="0"/>
              </a:rPr>
              <a:t>Natural health programmes near to where people live work and plan have a particularly strong role to play as we come in and out of social distancing and lockdown.</a:t>
            </a:r>
            <a:endParaRPr lang="en-GB" dirty="0">
              <a:latin typeface="Adelle PE Light" panose="02000503000000020004" pitchFamily="2" charset="77"/>
            </a:endParaRPr>
          </a:p>
        </p:txBody>
      </p:sp>
    </p:spTree>
    <p:extLst>
      <p:ext uri="{BB962C8B-B14F-4D97-AF65-F5344CB8AC3E}">
        <p14:creationId xmlns:p14="http://schemas.microsoft.com/office/powerpoint/2010/main" val="11025281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 food&#10;&#10;Description automatically generated">
            <a:extLst>
              <a:ext uri="{FF2B5EF4-FFF2-40B4-BE49-F238E27FC236}">
                <a16:creationId xmlns:a16="http://schemas.microsoft.com/office/drawing/2014/main" id="{82BE98C0-A228-BF46-80D4-C13BAB4D393D}"/>
              </a:ext>
            </a:extLst>
          </p:cNvPr>
          <p:cNvPicPr>
            <a:picLocks noChangeAspect="1"/>
          </p:cNvPicPr>
          <p:nvPr/>
        </p:nvPicPr>
        <p:blipFill>
          <a:blip r:embed="rId3"/>
          <a:stretch>
            <a:fillRect/>
          </a:stretch>
        </p:blipFill>
        <p:spPr>
          <a:xfrm>
            <a:off x="1277957" y="1722783"/>
            <a:ext cx="9097825" cy="5135217"/>
          </a:xfrm>
          <a:prstGeom prst="rect">
            <a:avLst/>
          </a:prstGeom>
        </p:spPr>
      </p:pic>
      <p:sp>
        <p:nvSpPr>
          <p:cNvPr id="3" name="TextBox 2">
            <a:extLst>
              <a:ext uri="{FF2B5EF4-FFF2-40B4-BE49-F238E27FC236}">
                <a16:creationId xmlns:a16="http://schemas.microsoft.com/office/drawing/2014/main" id="{1563A272-9187-BD47-92C5-17FC7DDDF0C0}"/>
              </a:ext>
            </a:extLst>
          </p:cNvPr>
          <p:cNvSpPr txBox="1"/>
          <p:nvPr/>
        </p:nvSpPr>
        <p:spPr>
          <a:xfrm>
            <a:off x="1277957" y="363556"/>
            <a:ext cx="10135518" cy="769441"/>
          </a:xfrm>
          <a:prstGeom prst="rect">
            <a:avLst/>
          </a:prstGeom>
          <a:noFill/>
        </p:spPr>
        <p:txBody>
          <a:bodyPr wrap="square" rtlCol="0">
            <a:spAutoFit/>
          </a:bodyPr>
          <a:lstStyle/>
          <a:p>
            <a:r>
              <a:rPr lang="en-GB" sz="4400" dirty="0" smtClean="0">
                <a:latin typeface="Adelle PE" panose="02000503060000020004" pitchFamily="2" charset="77"/>
              </a:rPr>
              <a:t>Your local Wildlife </a:t>
            </a:r>
            <a:r>
              <a:rPr lang="en-GB" sz="4400" dirty="0">
                <a:latin typeface="Adelle PE" panose="02000503060000020004" pitchFamily="2" charset="77"/>
              </a:rPr>
              <a:t>Trust</a:t>
            </a:r>
          </a:p>
        </p:txBody>
      </p:sp>
      <mc:AlternateContent xmlns:mc="http://schemas.openxmlformats.org/markup-compatibility/2006">
        <mc:Choice xmlns:psez="http://schemas.microsoft.com/office/powerpoint/2016/sectionzoom" xmlns="" Requires="psez">
          <p:graphicFrame>
            <p:nvGraphicFramePr>
              <p:cNvPr id="5" name="Section Zoom 4">
                <a:extLst>
                  <a:ext uri="{FF2B5EF4-FFF2-40B4-BE49-F238E27FC236}">
                    <a16:creationId xmlns:a16="http://schemas.microsoft.com/office/drawing/2014/main" id="{9ED1B89A-5000-0D44-8831-DEE7A6B09298}"/>
                  </a:ext>
                </a:extLst>
              </p:cNvPr>
              <p:cNvGraphicFramePr>
                <a:graphicFrameLocks noChangeAspect="1"/>
              </p:cNvGraphicFramePr>
              <p:nvPr>
                <p:extLst>
                  <p:ext uri="{D42A27DB-BD31-4B8C-83A1-F6EECF244321}">
                    <p14:modId xmlns:p14="http://schemas.microsoft.com/office/powerpoint/2010/main" val="2354358250"/>
                  </p:ext>
                </p:extLst>
              </p:nvPr>
            </p:nvGraphicFramePr>
            <p:xfrm>
              <a:off x="4220897" y="1720749"/>
              <a:ext cx="3216965" cy="1710285"/>
            </p:xfrm>
            <a:graphic>
              <a:graphicData uri="http://schemas.microsoft.com/office/powerpoint/2016/sectionzoom">
                <psez:sectionZm>
                  <psez:sectionZmObj sectionId="{D63A2DA3-A40F-4041-AF88-3251625FCC8B}">
                    <psez:zmPr id="{B99B91AB-A194-824A-A360-501596DCCFCA}" imageType="cover" transitionDur="1000">
                      <p166:blipFill xmlns:p166="http://schemas.microsoft.com/office/powerpoint/2016/6/main">
                        <a:blip r:embed="rId4"/>
                        <a:stretch>
                          <a:fillRect/>
                        </a:stretch>
                      </p166:blipFill>
                      <p166:spPr xmlns:p166="http://schemas.microsoft.com/office/powerpoint/2016/6/main">
                        <a:xfrm>
                          <a:off x="0" y="0"/>
                          <a:ext cx="3216965" cy="1710285"/>
                        </a:xfrm>
                        <a:prstGeom prst="rect">
                          <a:avLst/>
                        </a:prstGeom>
                        <a:ln>
                          <a:noFill/>
                        </a:ln>
                      </p166:spPr>
                    </psez:zmPr>
                  </psez:sectionZmObj>
                </psez:sectionZm>
              </a:graphicData>
            </a:graphic>
          </p:graphicFrame>
        </mc:Choice>
        <mc:Fallback>
          <p:pic>
            <p:nvPicPr>
              <p:cNvPr id="5" name="Section Zoom 4">
                <a:hlinkClick r:id="rId5" action="ppaction://hlinksldjump"/>
                <a:extLst>
                  <a:ext uri="{FF2B5EF4-FFF2-40B4-BE49-F238E27FC236}">
                    <a16:creationId xmlns:a16="http://schemas.microsoft.com/office/drawing/2014/main" id="{9ED1B89A-5000-0D44-8831-DEE7A6B09298}"/>
                  </a:ext>
                </a:extLst>
              </p:cNvPr>
              <p:cNvPicPr>
                <a:picLocks noGrp="1" noRot="1" noChangeAspect="1" noMove="1" noResize="1" noEditPoints="1" noAdjustHandles="1" noChangeArrowheads="1" noChangeShapeType="1"/>
              </p:cNvPicPr>
              <p:nvPr/>
            </p:nvPicPr>
            <p:blipFill>
              <a:blip r:embed="rId6"/>
              <a:stretch>
                <a:fillRect/>
              </a:stretch>
            </p:blipFill>
            <p:spPr>
              <a:xfrm>
                <a:off x="4220897" y="1720749"/>
                <a:ext cx="3216965" cy="1710285"/>
              </a:xfrm>
              <a:prstGeom prst="rect">
                <a:avLst/>
              </a:prstGeom>
              <a:ln>
                <a:noFill/>
              </a:ln>
            </p:spPr>
          </p:pic>
        </mc:Fallback>
      </mc:AlternateContent>
      <mc:AlternateContent xmlns:mc="http://schemas.openxmlformats.org/markup-compatibility/2006">
        <mc:Choice xmlns:psez="http://schemas.microsoft.com/office/powerpoint/2016/sectionzoom" xmlns="" Requires="psez">
          <p:graphicFrame>
            <p:nvGraphicFramePr>
              <p:cNvPr id="7" name="Section Zoom 6">
                <a:extLst>
                  <a:ext uri="{FF2B5EF4-FFF2-40B4-BE49-F238E27FC236}">
                    <a16:creationId xmlns:a16="http://schemas.microsoft.com/office/drawing/2014/main" id="{3A085AAC-681B-4347-964D-7169AD23F9B7}"/>
                  </a:ext>
                </a:extLst>
              </p:cNvPr>
              <p:cNvGraphicFramePr>
                <a:graphicFrameLocks noChangeAspect="1"/>
              </p:cNvGraphicFramePr>
              <p:nvPr>
                <p:extLst>
                  <p:ext uri="{D42A27DB-BD31-4B8C-83A1-F6EECF244321}">
                    <p14:modId xmlns:p14="http://schemas.microsoft.com/office/powerpoint/2010/main" val="2720172530"/>
                  </p:ext>
                </p:extLst>
              </p:nvPr>
            </p:nvGraphicFramePr>
            <p:xfrm>
              <a:off x="2709746" y="3434076"/>
              <a:ext cx="6239107" cy="1717543"/>
            </p:xfrm>
            <a:graphic>
              <a:graphicData uri="http://schemas.microsoft.com/office/powerpoint/2016/sectionzoom">
                <psez:sectionZm>
                  <psez:sectionZmObj sectionId="{ABF95A05-7CE1-C64A-B445-AF5791157372}">
                    <psez:zmPr id="{026AC772-D870-5745-B731-220A0E906C66}" imageType="cover" transitionDur="1000">
                      <p166:blipFill xmlns:p166="http://schemas.microsoft.com/office/powerpoint/2016/6/main">
                        <a:blip r:embed="rId7"/>
                        <a:stretch>
                          <a:fillRect/>
                        </a:stretch>
                      </p166:blipFill>
                      <p166:spPr xmlns:p166="http://schemas.microsoft.com/office/powerpoint/2016/6/main">
                        <a:xfrm>
                          <a:off x="0" y="0"/>
                          <a:ext cx="6239107" cy="1717543"/>
                        </a:xfrm>
                        <a:prstGeom prst="rect">
                          <a:avLst/>
                        </a:prstGeom>
                        <a:ln>
                          <a:noFill/>
                        </a:ln>
                      </p166:spPr>
                    </psez:zmPr>
                  </psez:sectionZmObj>
                </psez:sectionZm>
              </a:graphicData>
            </a:graphic>
          </p:graphicFrame>
        </mc:Choice>
        <mc:Fallback>
          <p:pic>
            <p:nvPicPr>
              <p:cNvPr id="7" name="Section Zoom 6">
                <a:hlinkClick r:id="rId8" action="ppaction://hlinksldjump"/>
                <a:extLst>
                  <a:ext uri="{FF2B5EF4-FFF2-40B4-BE49-F238E27FC236}">
                    <a16:creationId xmlns:a16="http://schemas.microsoft.com/office/drawing/2014/main" id="{3A085AAC-681B-4347-964D-7169AD23F9B7}"/>
                  </a:ext>
                </a:extLst>
              </p:cNvPr>
              <p:cNvPicPr>
                <a:picLocks noGrp="1" noRot="1" noChangeAspect="1" noMove="1" noResize="1" noEditPoints="1" noAdjustHandles="1" noChangeArrowheads="1" noChangeShapeType="1"/>
              </p:cNvPicPr>
              <p:nvPr/>
            </p:nvPicPr>
            <p:blipFill>
              <a:blip r:embed="rId9"/>
              <a:stretch>
                <a:fillRect/>
              </a:stretch>
            </p:blipFill>
            <p:spPr>
              <a:xfrm>
                <a:off x="2709746" y="3434076"/>
                <a:ext cx="6239107" cy="1717543"/>
              </a:xfrm>
              <a:prstGeom prst="rect">
                <a:avLst/>
              </a:prstGeom>
              <a:ln>
                <a:noFill/>
              </a:ln>
            </p:spPr>
          </p:pic>
        </mc:Fallback>
      </mc:AlternateContent>
      <mc:AlternateContent xmlns:mc="http://schemas.openxmlformats.org/markup-compatibility/2006">
        <mc:Choice xmlns:psez="http://schemas.microsoft.com/office/powerpoint/2016/sectionzoom" xmlns="" Requires="psez">
          <p:graphicFrame>
            <p:nvGraphicFramePr>
              <p:cNvPr id="9" name="Section Zoom 8">
                <a:extLst>
                  <a:ext uri="{FF2B5EF4-FFF2-40B4-BE49-F238E27FC236}">
                    <a16:creationId xmlns:a16="http://schemas.microsoft.com/office/drawing/2014/main" id="{60B39259-0E06-EB4A-A304-C51F95329E9E}"/>
                  </a:ext>
                </a:extLst>
              </p:cNvPr>
              <p:cNvGraphicFramePr>
                <a:graphicFrameLocks noChangeAspect="1"/>
              </p:cNvGraphicFramePr>
              <p:nvPr>
                <p:extLst>
                  <p:ext uri="{D42A27DB-BD31-4B8C-83A1-F6EECF244321}">
                    <p14:modId xmlns:p14="http://schemas.microsoft.com/office/powerpoint/2010/main" val="3689761235"/>
                  </p:ext>
                </p:extLst>
              </p:nvPr>
            </p:nvGraphicFramePr>
            <p:xfrm>
              <a:off x="1277957" y="5151619"/>
              <a:ext cx="9097825" cy="1698261"/>
            </p:xfrm>
            <a:graphic>
              <a:graphicData uri="http://schemas.microsoft.com/office/powerpoint/2016/sectionzoom">
                <psez:sectionZm>
                  <psez:sectionZmObj sectionId="{DA7CB7E8-EE3B-4043-A917-92B68F7BA31C}">
                    <psez:zmPr id="{3D0B84F5-273B-114B-8F1F-77DBB9B162D4}" returnToParent="0" imageType="cover" transitionDur="1000">
                      <p166:blipFill xmlns:p166="http://schemas.microsoft.com/office/powerpoint/2016/6/main">
                        <a:blip r:embed="rId10"/>
                        <a:stretch>
                          <a:fillRect/>
                        </a:stretch>
                      </p166:blipFill>
                      <p166:spPr xmlns:p166="http://schemas.microsoft.com/office/powerpoint/2016/6/main">
                        <a:xfrm>
                          <a:off x="0" y="0"/>
                          <a:ext cx="9097825" cy="1698261"/>
                        </a:xfrm>
                        <a:prstGeom prst="rect">
                          <a:avLst/>
                        </a:prstGeom>
                        <a:ln w="3175">
                          <a:noFill/>
                        </a:ln>
                      </p166:spPr>
                    </psez:zmPr>
                  </psez:sectionZmObj>
                </psez:sectionZm>
              </a:graphicData>
            </a:graphic>
          </p:graphicFrame>
        </mc:Choice>
        <mc:Fallback>
          <p:pic>
            <p:nvPicPr>
              <p:cNvPr id="9" name="Section Zoom 8">
                <a:hlinkClick r:id="rId11" action="ppaction://hlinksldjump"/>
                <a:extLst>
                  <a:ext uri="{FF2B5EF4-FFF2-40B4-BE49-F238E27FC236}">
                    <a16:creationId xmlns:a16="http://schemas.microsoft.com/office/drawing/2014/main" id="{60B39259-0E06-EB4A-A304-C51F95329E9E}"/>
                  </a:ext>
                </a:extLst>
              </p:cNvPr>
              <p:cNvPicPr>
                <a:picLocks noGrp="1" noRot="1" noChangeAspect="1" noMove="1" noResize="1" noEditPoints="1" noAdjustHandles="1" noChangeArrowheads="1" noChangeShapeType="1"/>
              </p:cNvPicPr>
              <p:nvPr/>
            </p:nvPicPr>
            <p:blipFill>
              <a:blip r:embed="rId12"/>
              <a:stretch>
                <a:fillRect/>
              </a:stretch>
            </p:blipFill>
            <p:spPr>
              <a:xfrm>
                <a:off x="1277957" y="5151619"/>
                <a:ext cx="9097825" cy="1698261"/>
              </a:xfrm>
              <a:prstGeom prst="rect">
                <a:avLst/>
              </a:prstGeom>
              <a:ln w="3175">
                <a:noFill/>
              </a:ln>
            </p:spPr>
          </p:pic>
        </mc:Fallback>
      </mc:AlternateContent>
    </p:spTree>
    <p:extLst>
      <p:ext uri="{BB962C8B-B14F-4D97-AF65-F5344CB8AC3E}">
        <p14:creationId xmlns:p14="http://schemas.microsoft.com/office/powerpoint/2010/main" val="2352705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6D43F5-5FFC-4F45-8722-4836E70D4100}"/>
              </a:ext>
            </a:extLst>
          </p:cNvPr>
          <p:cNvSpPr txBox="1"/>
          <p:nvPr/>
        </p:nvSpPr>
        <p:spPr>
          <a:xfrm>
            <a:off x="1311410" y="1274753"/>
            <a:ext cx="10381785" cy="369332"/>
          </a:xfrm>
          <a:prstGeom prst="rect">
            <a:avLst/>
          </a:prstGeom>
          <a:noFill/>
        </p:spPr>
        <p:txBody>
          <a:bodyPr wrap="square" rtlCol="0">
            <a:spAutoFit/>
          </a:bodyPr>
          <a:lstStyle/>
          <a:p>
            <a:r>
              <a:rPr lang="en-GB" dirty="0">
                <a:latin typeface="Adelle PE" panose="02000503060000020004" pitchFamily="2" charset="77"/>
              </a:rPr>
              <a:t>Everyone should have the opportunity to experience the joy of wildlife in their daily lives</a:t>
            </a:r>
          </a:p>
        </p:txBody>
      </p:sp>
      <p:sp>
        <p:nvSpPr>
          <p:cNvPr id="3" name="TextBox 2">
            <a:extLst>
              <a:ext uri="{FF2B5EF4-FFF2-40B4-BE49-F238E27FC236}">
                <a16:creationId xmlns:a16="http://schemas.microsoft.com/office/drawing/2014/main" id="{7ABAE6FB-1DDE-B34B-BD80-9062553A0C75}"/>
              </a:ext>
            </a:extLst>
          </p:cNvPr>
          <p:cNvSpPr txBox="1"/>
          <p:nvPr/>
        </p:nvSpPr>
        <p:spPr>
          <a:xfrm>
            <a:off x="275421" y="1921549"/>
            <a:ext cx="11832115" cy="3139321"/>
          </a:xfrm>
          <a:prstGeom prst="rect">
            <a:avLst/>
          </a:prstGeom>
          <a:noFill/>
        </p:spPr>
        <p:txBody>
          <a:bodyPr wrap="square" rtlCol="0">
            <a:spAutoFit/>
          </a:bodyPr>
          <a:lstStyle/>
          <a:p>
            <a:r>
              <a:rPr lang="en-GB" dirty="0">
                <a:latin typeface="Adelle PE" panose="02000503060000020004" pitchFamily="2" charset="77"/>
              </a:rPr>
              <a:t>Everyday access to nature. We work every day to bring wildlife to people &amp; people to wildlife. Staying well.</a:t>
            </a:r>
          </a:p>
          <a:p>
            <a:endParaRPr lang="en-GB" dirty="0">
              <a:latin typeface="Adelle PE" panose="02000503060000020004" pitchFamily="2" charset="77"/>
            </a:endParaRPr>
          </a:p>
          <a:p>
            <a:pPr marL="285750" lvl="0" indent="-285750">
              <a:buBlip>
                <a:blip r:embed="rId3"/>
              </a:buBlip>
            </a:pPr>
            <a:r>
              <a:rPr lang="en-GB" dirty="0" smtClean="0">
                <a:latin typeface="Adelle PE" panose="02000503060000020004" pitchFamily="2" charset="77"/>
              </a:rPr>
              <a:t>We manage over 40 nature reserves across Cheshire, </a:t>
            </a:r>
            <a:r>
              <a:rPr lang="en-GB" dirty="0" err="1" smtClean="0">
                <a:latin typeface="Adelle PE" panose="02000503060000020004" pitchFamily="2" charset="77"/>
              </a:rPr>
              <a:t>Halton</a:t>
            </a:r>
            <a:r>
              <a:rPr lang="en-GB" dirty="0" smtClean="0">
                <a:latin typeface="Adelle PE" panose="02000503060000020004" pitchFamily="2" charset="77"/>
              </a:rPr>
              <a:t>, Warrington, Wirral, Stockport and Tameside with many being accessible and free to the public to explore. </a:t>
            </a:r>
            <a:r>
              <a:rPr lang="en-GB" dirty="0" smtClean="0">
                <a:latin typeface="Adelle PE" panose="02000503060000020004" pitchFamily="2" charset="77"/>
                <a:hlinkClick r:id="rId4"/>
              </a:rPr>
              <a:t>Find a local nature reserve here</a:t>
            </a:r>
            <a:r>
              <a:rPr lang="en-GB" dirty="0" smtClean="0">
                <a:latin typeface="Adelle PE" panose="02000503060000020004" pitchFamily="2" charset="77"/>
              </a:rPr>
              <a:t>. </a:t>
            </a:r>
            <a:endParaRPr lang="en-GB" dirty="0">
              <a:latin typeface="Adelle PE" panose="02000503060000020004" pitchFamily="2" charset="77"/>
            </a:endParaRPr>
          </a:p>
          <a:p>
            <a:pPr lvl="0"/>
            <a:endParaRPr lang="en-GB" dirty="0">
              <a:latin typeface="Adelle PE" panose="02000503060000020004" pitchFamily="2" charset="77"/>
            </a:endParaRPr>
          </a:p>
          <a:p>
            <a:pPr marL="285750" lvl="0" indent="-285750">
              <a:buBlip>
                <a:blip r:embed="rId3"/>
              </a:buBlip>
            </a:pPr>
            <a:r>
              <a:rPr lang="en-GB" dirty="0" smtClean="0">
                <a:latin typeface="Adelle PE" panose="02000503060000020004" pitchFamily="2" charset="77"/>
              </a:rPr>
              <a:t>We host events both online and offline to help people connect to nature and learn more about it</a:t>
            </a:r>
            <a:endParaRPr lang="en-GB" dirty="0">
              <a:latin typeface="Adelle PE" panose="02000503060000020004" pitchFamily="2" charset="77"/>
            </a:endParaRPr>
          </a:p>
          <a:p>
            <a:pPr lvl="0"/>
            <a:endParaRPr lang="en-GB" dirty="0">
              <a:latin typeface="Adelle PE" panose="02000503060000020004" pitchFamily="2" charset="77"/>
            </a:endParaRPr>
          </a:p>
          <a:p>
            <a:pPr marL="285750" lvl="0" indent="-285750">
              <a:buBlip>
                <a:blip r:embed="rId3"/>
              </a:buBlip>
            </a:pPr>
            <a:r>
              <a:rPr lang="en-GB" dirty="0" smtClean="0">
                <a:latin typeface="Adelle PE" panose="02000503060000020004" pitchFamily="2" charset="77"/>
              </a:rPr>
              <a:t>We offer a wide range of </a:t>
            </a:r>
            <a:r>
              <a:rPr lang="en-GB" dirty="0" smtClean="0">
                <a:latin typeface="Adelle PE" panose="02000503060000020004" pitchFamily="2" charset="77"/>
                <a:hlinkClick r:id="rId5"/>
              </a:rPr>
              <a:t>volunteering opportunities </a:t>
            </a:r>
            <a:r>
              <a:rPr lang="en-GB" dirty="0" smtClean="0">
                <a:latin typeface="Adelle PE" panose="02000503060000020004" pitchFamily="2" charset="77"/>
              </a:rPr>
              <a:t>for people to help out their local wildlife. From practical conservation opportunities to helping us in our offices. </a:t>
            </a:r>
            <a:endParaRPr lang="en-GB" dirty="0">
              <a:latin typeface="Adelle PE" panose="02000503060000020004" pitchFamily="2" charset="77"/>
            </a:endParaRPr>
          </a:p>
          <a:p>
            <a:pPr lvl="0"/>
            <a:endParaRPr lang="en-GB" dirty="0">
              <a:latin typeface="Adelle PE" panose="02000503060000020004" pitchFamily="2" charset="77"/>
            </a:endParaRPr>
          </a:p>
          <a:p>
            <a:pPr marL="285750" lvl="0" indent="-285750">
              <a:buBlip>
                <a:blip r:embed="rId3"/>
              </a:buBlip>
            </a:pPr>
            <a:endParaRPr lang="en-GB" dirty="0">
              <a:latin typeface="Adelle PE" panose="02000503060000020004" pitchFamily="2" charset="77"/>
            </a:endParaRPr>
          </a:p>
        </p:txBody>
      </p:sp>
      <p:sp>
        <p:nvSpPr>
          <p:cNvPr id="4" name="TextBox 3">
            <a:extLst>
              <a:ext uri="{FF2B5EF4-FFF2-40B4-BE49-F238E27FC236}">
                <a16:creationId xmlns:a16="http://schemas.microsoft.com/office/drawing/2014/main" id="{3C66B6F2-F526-8C42-A49D-7647A93F3BE2}"/>
              </a:ext>
            </a:extLst>
          </p:cNvPr>
          <p:cNvSpPr txBox="1"/>
          <p:nvPr/>
        </p:nvSpPr>
        <p:spPr>
          <a:xfrm>
            <a:off x="1311410" y="363556"/>
            <a:ext cx="10135518" cy="769441"/>
          </a:xfrm>
          <a:prstGeom prst="rect">
            <a:avLst/>
          </a:prstGeom>
          <a:noFill/>
        </p:spPr>
        <p:txBody>
          <a:bodyPr wrap="square" rtlCol="0">
            <a:spAutoFit/>
          </a:bodyPr>
          <a:lstStyle/>
          <a:p>
            <a:r>
              <a:rPr lang="en-GB" sz="4400" dirty="0">
                <a:latin typeface="Adelle PE" panose="02000503060000020004" pitchFamily="2" charset="77"/>
              </a:rPr>
              <a:t>Nature For </a:t>
            </a:r>
            <a:r>
              <a:rPr lang="en-GB" sz="4400" b="1" dirty="0" smtClean="0">
                <a:solidFill>
                  <a:schemeClr val="bg1"/>
                </a:solidFill>
                <a:latin typeface="Adelle PE" panose="02000503060000020004" pitchFamily="2" charset="77"/>
              </a:rPr>
              <a:t>Everyone - Cheshire</a:t>
            </a:r>
            <a:endParaRPr lang="en-GB" sz="4400" b="1" dirty="0">
              <a:solidFill>
                <a:schemeClr val="bg1"/>
              </a:solidFill>
              <a:latin typeface="Adelle PE" panose="02000503060000020004" pitchFamily="2" charset="77"/>
            </a:endParaRPr>
          </a:p>
        </p:txBody>
      </p:sp>
    </p:spTree>
    <p:extLst>
      <p:ext uri="{BB962C8B-B14F-4D97-AF65-F5344CB8AC3E}">
        <p14:creationId xmlns:p14="http://schemas.microsoft.com/office/powerpoint/2010/main" val="18697806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6D43F5-5FFC-4F45-8722-4836E70D4100}"/>
              </a:ext>
            </a:extLst>
          </p:cNvPr>
          <p:cNvSpPr txBox="1"/>
          <p:nvPr/>
        </p:nvSpPr>
        <p:spPr>
          <a:xfrm>
            <a:off x="1311410" y="1274753"/>
            <a:ext cx="10381785" cy="369332"/>
          </a:xfrm>
          <a:prstGeom prst="rect">
            <a:avLst/>
          </a:prstGeom>
          <a:noFill/>
        </p:spPr>
        <p:txBody>
          <a:bodyPr wrap="square" rtlCol="0">
            <a:spAutoFit/>
          </a:bodyPr>
          <a:lstStyle/>
          <a:p>
            <a:r>
              <a:rPr lang="en-GB" dirty="0">
                <a:latin typeface="Adelle PE" panose="02000503060000020004" pitchFamily="2" charset="77"/>
              </a:rPr>
              <a:t>Everyone should have the opportunity to experience the joy of wildlife in their daily lives</a:t>
            </a:r>
          </a:p>
        </p:txBody>
      </p:sp>
      <p:sp>
        <p:nvSpPr>
          <p:cNvPr id="4" name="TextBox 3">
            <a:extLst>
              <a:ext uri="{FF2B5EF4-FFF2-40B4-BE49-F238E27FC236}">
                <a16:creationId xmlns:a16="http://schemas.microsoft.com/office/drawing/2014/main" id="{3C66B6F2-F526-8C42-A49D-7647A93F3BE2}"/>
              </a:ext>
            </a:extLst>
          </p:cNvPr>
          <p:cNvSpPr txBox="1"/>
          <p:nvPr/>
        </p:nvSpPr>
        <p:spPr>
          <a:xfrm>
            <a:off x="1434543" y="363556"/>
            <a:ext cx="10135518" cy="769441"/>
          </a:xfrm>
          <a:prstGeom prst="rect">
            <a:avLst/>
          </a:prstGeom>
          <a:noFill/>
        </p:spPr>
        <p:txBody>
          <a:bodyPr wrap="square" rtlCol="0">
            <a:spAutoFit/>
          </a:bodyPr>
          <a:lstStyle/>
          <a:p>
            <a:r>
              <a:rPr lang="en-GB" sz="4400" dirty="0">
                <a:latin typeface="Adelle PE" panose="02000503060000020004" pitchFamily="2" charset="77"/>
              </a:rPr>
              <a:t>Nature For </a:t>
            </a:r>
            <a:r>
              <a:rPr lang="en-GB" sz="4400" b="1" dirty="0" smtClean="0">
                <a:solidFill>
                  <a:schemeClr val="bg1"/>
                </a:solidFill>
                <a:latin typeface="Adelle PE" panose="02000503060000020004" pitchFamily="2" charset="77"/>
              </a:rPr>
              <a:t>Everyone - Lancashire</a:t>
            </a:r>
            <a:endParaRPr lang="en-GB" sz="4400" b="1" dirty="0">
              <a:solidFill>
                <a:schemeClr val="bg1"/>
              </a:solidFill>
              <a:latin typeface="Adelle PE" panose="02000503060000020004" pitchFamily="2" charset="77"/>
            </a:endParaRPr>
          </a:p>
        </p:txBody>
      </p:sp>
      <p:sp>
        <p:nvSpPr>
          <p:cNvPr id="2" name="Rectangle 1"/>
          <p:cNvSpPr/>
          <p:nvPr/>
        </p:nvSpPr>
        <p:spPr>
          <a:xfrm>
            <a:off x="983411" y="2099448"/>
            <a:ext cx="10403457" cy="3416320"/>
          </a:xfrm>
          <a:prstGeom prst="rect">
            <a:avLst/>
          </a:prstGeom>
        </p:spPr>
        <p:txBody>
          <a:bodyPr wrap="square">
            <a:spAutoFit/>
          </a:bodyPr>
          <a:lstStyle/>
          <a:p>
            <a:r>
              <a:rPr lang="en-GB" dirty="0">
                <a:latin typeface="Adelle PE" panose="02000503060000020004" pitchFamily="2" charset="77"/>
              </a:rPr>
              <a:t>Everyday access to nature. We work every day to bring wildlife to people &amp; people to wildlife. Staying well.</a:t>
            </a:r>
          </a:p>
          <a:p>
            <a:pPr lvl="0"/>
            <a:endParaRPr lang="en-GB" dirty="0">
              <a:latin typeface="Adelle PE" panose="02000503060000020004" pitchFamily="2" charset="77"/>
            </a:endParaRPr>
          </a:p>
          <a:p>
            <a:pPr marL="285750" lvl="0" indent="-285750">
              <a:buBlip>
                <a:blip r:embed="rId2"/>
              </a:buBlip>
            </a:pPr>
            <a:r>
              <a:rPr lang="en-GB" dirty="0" smtClean="0">
                <a:latin typeface="Adelle PE" panose="02000503060000020004" pitchFamily="2" charset="77"/>
              </a:rPr>
              <a:t>With over 50 nature reserves under our wing, we provide quality green spaces for wildlife and communities right on people’s doorsteps, throughout Lancashire, Manchester and North Merseyside.</a:t>
            </a:r>
          </a:p>
          <a:p>
            <a:pPr lvl="0"/>
            <a:r>
              <a:rPr lang="en-GB" dirty="0" smtClean="0">
                <a:latin typeface="Adelle PE" panose="02000503060000020004" pitchFamily="2" charset="77"/>
              </a:rPr>
              <a:t> </a:t>
            </a:r>
          </a:p>
          <a:p>
            <a:pPr marL="285750" lvl="0" indent="-285750">
              <a:buBlip>
                <a:blip r:embed="rId2"/>
              </a:buBlip>
            </a:pPr>
            <a:r>
              <a:rPr lang="en-GB" dirty="0" smtClean="0">
                <a:latin typeface="Adelle PE" panose="02000503060000020004" pitchFamily="2" charset="77"/>
              </a:rPr>
              <a:t>We are a local charity and care about our local wildlife and local communities. We work with all ages (0+) through a variety of self led activities, specialised projects and one off events. </a:t>
            </a:r>
            <a:endParaRPr lang="en-GB" dirty="0">
              <a:latin typeface="Adelle PE" panose="02000503060000020004" pitchFamily="2" charset="77"/>
            </a:endParaRPr>
          </a:p>
          <a:p>
            <a:pPr lvl="0"/>
            <a:endParaRPr lang="en-GB" dirty="0">
              <a:latin typeface="Adelle PE" panose="02000503060000020004" pitchFamily="2" charset="77"/>
            </a:endParaRPr>
          </a:p>
          <a:p>
            <a:pPr marL="285750" lvl="0" indent="-285750">
              <a:buBlip>
                <a:blip r:embed="rId2"/>
              </a:buBlip>
            </a:pPr>
            <a:r>
              <a:rPr lang="en-GB" dirty="0" smtClean="0">
                <a:latin typeface="Adelle PE" panose="02000503060000020004" pitchFamily="2" charset="77"/>
              </a:rPr>
              <a:t>We acknowledge and appreciate all of our wonderful volunteers offering a diverse range of opportunities for people who want to give back to Nature.</a:t>
            </a:r>
          </a:p>
          <a:p>
            <a:pPr lvl="0"/>
            <a:r>
              <a:rPr lang="en-GB" dirty="0" smtClean="0">
                <a:latin typeface="Adelle PE" panose="02000503060000020004" pitchFamily="2" charset="77"/>
              </a:rPr>
              <a:t> </a:t>
            </a:r>
          </a:p>
          <a:p>
            <a:pPr marL="285750" lvl="0" indent="-285750">
              <a:buBlip>
                <a:blip r:embed="rId2"/>
              </a:buBlip>
            </a:pPr>
            <a:r>
              <a:rPr lang="en-GB" dirty="0" smtClean="0">
                <a:latin typeface="Adelle PE" panose="02000503060000020004" pitchFamily="2" charset="77"/>
              </a:rPr>
              <a:t>We care about Wellbeing. Our Health and Wellbeing forum meets monthly (increased to fortnightly). </a:t>
            </a:r>
          </a:p>
        </p:txBody>
      </p:sp>
    </p:spTree>
    <p:extLst>
      <p:ext uri="{BB962C8B-B14F-4D97-AF65-F5344CB8AC3E}">
        <p14:creationId xmlns:p14="http://schemas.microsoft.com/office/powerpoint/2010/main" val="23739626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86AF6D-A9E2-5D47-9B76-E231ADCC2BE0}"/>
              </a:ext>
            </a:extLst>
          </p:cNvPr>
          <p:cNvSpPr txBox="1"/>
          <p:nvPr/>
        </p:nvSpPr>
        <p:spPr>
          <a:xfrm>
            <a:off x="1311410" y="1274753"/>
            <a:ext cx="10381785" cy="646331"/>
          </a:xfrm>
          <a:prstGeom prst="rect">
            <a:avLst/>
          </a:prstGeom>
          <a:noFill/>
        </p:spPr>
        <p:txBody>
          <a:bodyPr wrap="square" rtlCol="0">
            <a:spAutoFit/>
          </a:bodyPr>
          <a:lstStyle/>
          <a:p>
            <a:r>
              <a:rPr lang="en-GB" dirty="0">
                <a:latin typeface="Adelle PE" panose="02000503060000020004" pitchFamily="2" charset="77"/>
              </a:rPr>
              <a:t>The people we engage are valued, welcomed and looked after as individuals; they find purpose, community and family through their local Wildlife Trust.</a:t>
            </a:r>
          </a:p>
        </p:txBody>
      </p:sp>
      <p:sp>
        <p:nvSpPr>
          <p:cNvPr id="3" name="TextBox 2">
            <a:extLst>
              <a:ext uri="{FF2B5EF4-FFF2-40B4-BE49-F238E27FC236}">
                <a16:creationId xmlns:a16="http://schemas.microsoft.com/office/drawing/2014/main" id="{F6233AAF-3152-5344-9F58-899067341F5A}"/>
              </a:ext>
            </a:extLst>
          </p:cNvPr>
          <p:cNvSpPr txBox="1"/>
          <p:nvPr/>
        </p:nvSpPr>
        <p:spPr>
          <a:xfrm>
            <a:off x="1311410" y="363556"/>
            <a:ext cx="10135518" cy="769441"/>
          </a:xfrm>
          <a:prstGeom prst="rect">
            <a:avLst/>
          </a:prstGeom>
          <a:noFill/>
        </p:spPr>
        <p:txBody>
          <a:bodyPr wrap="square" rtlCol="0">
            <a:spAutoFit/>
          </a:bodyPr>
          <a:lstStyle/>
          <a:p>
            <a:r>
              <a:rPr lang="en-GB" sz="4400" b="1" dirty="0">
                <a:solidFill>
                  <a:schemeClr val="bg1"/>
                </a:solidFill>
                <a:latin typeface="Adelle PE" panose="02000503060000020004" pitchFamily="2" charset="77"/>
              </a:rPr>
              <a:t>Targeted </a:t>
            </a:r>
            <a:r>
              <a:rPr lang="en-GB" sz="4400" dirty="0" smtClean="0">
                <a:latin typeface="Adelle PE" panose="02000503060000020004" pitchFamily="2" charset="77"/>
              </a:rPr>
              <a:t>Programmes - Cheshire</a:t>
            </a:r>
            <a:endParaRPr lang="en-GB" sz="4400" dirty="0">
              <a:latin typeface="Adelle PE" panose="02000503060000020004" pitchFamily="2" charset="77"/>
            </a:endParaRPr>
          </a:p>
        </p:txBody>
      </p:sp>
      <p:sp>
        <p:nvSpPr>
          <p:cNvPr id="4" name="TextBox 3">
            <a:extLst>
              <a:ext uri="{FF2B5EF4-FFF2-40B4-BE49-F238E27FC236}">
                <a16:creationId xmlns:a16="http://schemas.microsoft.com/office/drawing/2014/main" id="{720B993C-BEE5-9B49-B74C-5F1CBBD5FA78}"/>
              </a:ext>
            </a:extLst>
          </p:cNvPr>
          <p:cNvSpPr txBox="1"/>
          <p:nvPr/>
        </p:nvSpPr>
        <p:spPr>
          <a:xfrm>
            <a:off x="291547" y="2177105"/>
            <a:ext cx="11608905" cy="2308324"/>
          </a:xfrm>
          <a:prstGeom prst="rect">
            <a:avLst/>
          </a:prstGeom>
          <a:noFill/>
        </p:spPr>
        <p:txBody>
          <a:bodyPr wrap="square" rtlCol="0">
            <a:spAutoFit/>
          </a:bodyPr>
          <a:lstStyle/>
          <a:p>
            <a:r>
              <a:rPr lang="en-GB" dirty="0">
                <a:latin typeface="Adelle PE" panose="02000503060000020004" pitchFamily="2" charset="77"/>
              </a:rPr>
              <a:t>Supporting healthy lifestyles through a range of activities that connect people to each other and to nature, that promote physical activity through taking positive action for the environment – giving people a purpose.</a:t>
            </a:r>
          </a:p>
          <a:p>
            <a:endParaRPr lang="en-GB" dirty="0">
              <a:latin typeface="Adelle PE" panose="02000503060000020004" pitchFamily="2" charset="77"/>
            </a:endParaRPr>
          </a:p>
          <a:p>
            <a:pPr marL="285750" lvl="0" indent="-285750">
              <a:buBlip>
                <a:blip r:embed="rId3"/>
              </a:buBlip>
            </a:pPr>
            <a:r>
              <a:rPr lang="en-GB" dirty="0" smtClean="0">
                <a:latin typeface="Adelle PE" panose="02000503060000020004" pitchFamily="2" charset="77"/>
              </a:rPr>
              <a:t>Our </a:t>
            </a:r>
            <a:r>
              <a:rPr lang="en-GB" dirty="0" smtClean="0">
                <a:latin typeface="Adelle PE" panose="02000503060000020004" pitchFamily="2" charset="77"/>
                <a:hlinkClick r:id="rId4"/>
              </a:rPr>
              <a:t>Create for Nature project </a:t>
            </a:r>
            <a:r>
              <a:rPr lang="en-GB" dirty="0" smtClean="0">
                <a:latin typeface="Adelle PE" panose="02000503060000020004" pitchFamily="2" charset="77"/>
              </a:rPr>
              <a:t>transforms waste wood into something beautiful with the support of volunteers. Based at Bickley, near Whitchurch it supports isolated over 50’s to connect to others and develop skills in a workshop. </a:t>
            </a:r>
          </a:p>
          <a:p>
            <a:pPr marL="285750" lvl="0" indent="-285750">
              <a:buBlip>
                <a:blip r:embed="rId3"/>
              </a:buBlip>
            </a:pPr>
            <a:endParaRPr lang="en-GB" dirty="0">
              <a:latin typeface="Adelle PE" panose="02000503060000020004" pitchFamily="2" charset="77"/>
            </a:endParaRPr>
          </a:p>
          <a:p>
            <a:pPr marL="285750" lvl="0" indent="-285750">
              <a:buBlip>
                <a:blip r:embed="rId3"/>
              </a:buBlip>
            </a:pPr>
            <a:r>
              <a:rPr lang="en-GB" dirty="0" smtClean="0">
                <a:latin typeface="Adelle PE" panose="02000503060000020004" pitchFamily="2" charset="77"/>
                <a:hlinkClick r:id="rId5"/>
              </a:rPr>
              <a:t>Room to Grow </a:t>
            </a:r>
            <a:r>
              <a:rPr lang="en-GB" dirty="0" smtClean="0">
                <a:latin typeface="Adelle PE" panose="02000503060000020004" pitchFamily="2" charset="77"/>
              </a:rPr>
              <a:t>is a wildlife friendly gardening project run by volunteers based at Bickley. It’s a food growing project to engage schools and families in food and wildlife friendly gardening. </a:t>
            </a:r>
            <a:endParaRPr lang="en-GB" dirty="0">
              <a:latin typeface="Adelle PE" panose="02000503060000020004" pitchFamily="2" charset="77"/>
            </a:endParaRPr>
          </a:p>
        </p:txBody>
      </p:sp>
    </p:spTree>
    <p:extLst>
      <p:ext uri="{BB962C8B-B14F-4D97-AF65-F5344CB8AC3E}">
        <p14:creationId xmlns:p14="http://schemas.microsoft.com/office/powerpoint/2010/main" val="3321615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86AF6D-A9E2-5D47-9B76-E231ADCC2BE0}"/>
              </a:ext>
            </a:extLst>
          </p:cNvPr>
          <p:cNvSpPr txBox="1"/>
          <p:nvPr/>
        </p:nvSpPr>
        <p:spPr>
          <a:xfrm>
            <a:off x="1311410" y="1274753"/>
            <a:ext cx="10381785" cy="646331"/>
          </a:xfrm>
          <a:prstGeom prst="rect">
            <a:avLst/>
          </a:prstGeom>
          <a:noFill/>
        </p:spPr>
        <p:txBody>
          <a:bodyPr wrap="square" rtlCol="0">
            <a:spAutoFit/>
          </a:bodyPr>
          <a:lstStyle/>
          <a:p>
            <a:r>
              <a:rPr lang="en-GB" dirty="0">
                <a:latin typeface="Adelle PE" panose="02000503060000020004" pitchFamily="2" charset="77"/>
              </a:rPr>
              <a:t>The people we engage are valued, welcomed and looked after as individuals; they find purpose, community and family through their local Wildlife Trust.</a:t>
            </a:r>
          </a:p>
        </p:txBody>
      </p:sp>
      <p:sp>
        <p:nvSpPr>
          <p:cNvPr id="3" name="TextBox 2">
            <a:extLst>
              <a:ext uri="{FF2B5EF4-FFF2-40B4-BE49-F238E27FC236}">
                <a16:creationId xmlns:a16="http://schemas.microsoft.com/office/drawing/2014/main" id="{F6233AAF-3152-5344-9F58-899067341F5A}"/>
              </a:ext>
            </a:extLst>
          </p:cNvPr>
          <p:cNvSpPr txBox="1"/>
          <p:nvPr/>
        </p:nvSpPr>
        <p:spPr>
          <a:xfrm>
            <a:off x="1311410" y="363556"/>
            <a:ext cx="10135518" cy="769441"/>
          </a:xfrm>
          <a:prstGeom prst="rect">
            <a:avLst/>
          </a:prstGeom>
          <a:noFill/>
        </p:spPr>
        <p:txBody>
          <a:bodyPr wrap="square" rtlCol="0">
            <a:spAutoFit/>
          </a:bodyPr>
          <a:lstStyle/>
          <a:p>
            <a:r>
              <a:rPr lang="en-GB" sz="4400" b="1" dirty="0">
                <a:solidFill>
                  <a:schemeClr val="bg1"/>
                </a:solidFill>
                <a:latin typeface="Adelle PE" panose="02000503060000020004" pitchFamily="2" charset="77"/>
              </a:rPr>
              <a:t>Targeted </a:t>
            </a:r>
            <a:r>
              <a:rPr lang="en-GB" sz="4400" dirty="0" smtClean="0">
                <a:latin typeface="Adelle PE" panose="02000503060000020004" pitchFamily="2" charset="77"/>
              </a:rPr>
              <a:t>Programmes – Lancashire  </a:t>
            </a:r>
            <a:endParaRPr lang="en-GB" sz="4400" dirty="0">
              <a:latin typeface="Adelle PE" panose="02000503060000020004" pitchFamily="2" charset="77"/>
            </a:endParaRPr>
          </a:p>
        </p:txBody>
      </p:sp>
      <p:sp>
        <p:nvSpPr>
          <p:cNvPr id="4" name="TextBox 3">
            <a:extLst>
              <a:ext uri="{FF2B5EF4-FFF2-40B4-BE49-F238E27FC236}">
                <a16:creationId xmlns:a16="http://schemas.microsoft.com/office/drawing/2014/main" id="{720B993C-BEE5-9B49-B74C-5F1CBBD5FA78}"/>
              </a:ext>
            </a:extLst>
          </p:cNvPr>
          <p:cNvSpPr txBox="1"/>
          <p:nvPr/>
        </p:nvSpPr>
        <p:spPr>
          <a:xfrm>
            <a:off x="291547" y="2177105"/>
            <a:ext cx="11608905" cy="4524315"/>
          </a:xfrm>
          <a:prstGeom prst="rect">
            <a:avLst/>
          </a:prstGeom>
          <a:noFill/>
        </p:spPr>
        <p:txBody>
          <a:bodyPr wrap="square" rtlCol="0">
            <a:spAutoFit/>
          </a:bodyPr>
          <a:lstStyle/>
          <a:p>
            <a:r>
              <a:rPr lang="en-GB" dirty="0">
                <a:latin typeface="Adelle PE" panose="02000503060000020004" pitchFamily="2" charset="77"/>
              </a:rPr>
              <a:t>Supporting healthy lifestyles through a range of activities that connect people to each other and to nature, that promote physical activity through taking positive action for the environment – giving people a purpose.</a:t>
            </a:r>
          </a:p>
          <a:p>
            <a:endParaRPr lang="en-GB" dirty="0">
              <a:latin typeface="Adelle PE" panose="02000503060000020004" pitchFamily="2" charset="77"/>
            </a:endParaRPr>
          </a:p>
          <a:p>
            <a:pPr marL="285750" lvl="0" indent="-285750">
              <a:buBlip>
                <a:blip r:embed="rId3"/>
              </a:buBlip>
            </a:pPr>
            <a:r>
              <a:rPr lang="en-GB" dirty="0">
                <a:latin typeface="Adelle PE" panose="02000503060000020004" pitchFamily="2" charset="77"/>
              </a:rPr>
              <a:t>We help people have more control of their lives &amp; health by welcoming them to regular volunteering groups.</a:t>
            </a:r>
          </a:p>
          <a:p>
            <a:pPr lvl="0"/>
            <a:endParaRPr lang="en-GB" dirty="0">
              <a:latin typeface="Adelle PE" panose="02000503060000020004" pitchFamily="2" charset="77"/>
            </a:endParaRPr>
          </a:p>
          <a:p>
            <a:pPr marL="285750" lvl="0" indent="-285750">
              <a:buBlip>
                <a:blip r:embed="rId3"/>
              </a:buBlip>
            </a:pPr>
            <a:r>
              <a:rPr lang="en-GB" dirty="0">
                <a:latin typeface="Adelle PE" panose="02000503060000020004" pitchFamily="2" charset="77"/>
              </a:rPr>
              <a:t>Community engagement projects where people live – food growing, </a:t>
            </a:r>
            <a:r>
              <a:rPr lang="en-GB" dirty="0" smtClean="0">
                <a:latin typeface="Adelle PE" panose="02000503060000020004" pitchFamily="2" charset="77"/>
              </a:rPr>
              <a:t>pocket parks, connecting to local greenspaces (My Wild City, Chat Moss Project) .</a:t>
            </a:r>
            <a:endParaRPr lang="en-GB" dirty="0">
              <a:latin typeface="Adelle PE" panose="02000503060000020004" pitchFamily="2" charset="77"/>
            </a:endParaRPr>
          </a:p>
          <a:p>
            <a:pPr marL="285750" lvl="0" indent="-285750">
              <a:buBlip>
                <a:blip r:embed="rId3"/>
              </a:buBlip>
            </a:pPr>
            <a:endParaRPr lang="en-GB" dirty="0">
              <a:latin typeface="Adelle PE" panose="02000503060000020004" pitchFamily="2" charset="77"/>
            </a:endParaRPr>
          </a:p>
          <a:p>
            <a:pPr marL="285750" lvl="0" indent="-285750">
              <a:buBlip>
                <a:blip r:embed="rId3"/>
              </a:buBlip>
            </a:pPr>
            <a:r>
              <a:rPr lang="en-GB" dirty="0">
                <a:latin typeface="Adelle PE" panose="02000503060000020004" pitchFamily="2" charset="77"/>
              </a:rPr>
              <a:t>We help people stay active and connected to nature across the life course: from nature tots, through schools and workplaces to older people. We also increase people’s skills, knowledge and confidence</a:t>
            </a:r>
            <a:r>
              <a:rPr lang="en-GB" dirty="0" smtClean="0">
                <a:latin typeface="Adelle PE" panose="02000503060000020004" pitchFamily="2" charset="77"/>
              </a:rPr>
              <a:t>.</a:t>
            </a:r>
          </a:p>
          <a:p>
            <a:pPr lvl="0"/>
            <a:endParaRPr lang="en-GB" dirty="0" smtClean="0">
              <a:latin typeface="Adelle PE" panose="02000503060000020004" pitchFamily="2" charset="77"/>
            </a:endParaRPr>
          </a:p>
          <a:p>
            <a:pPr marL="285750" lvl="0" indent="-285750">
              <a:buBlip>
                <a:blip r:embed="rId3"/>
              </a:buBlip>
            </a:pPr>
            <a:r>
              <a:rPr lang="en-GB" dirty="0" smtClean="0">
                <a:latin typeface="Adelle PE" panose="02000503060000020004" pitchFamily="2" charset="77"/>
              </a:rPr>
              <a:t>We have specialist teams to improve Non-Nature Reserve green spaces, such as school grounds, to create wildlife </a:t>
            </a:r>
            <a:r>
              <a:rPr lang="en-GB" dirty="0" err="1" smtClean="0">
                <a:latin typeface="Adelle PE" panose="02000503060000020004" pitchFamily="2" charset="77"/>
              </a:rPr>
              <a:t>rish</a:t>
            </a:r>
            <a:r>
              <a:rPr lang="en-GB" dirty="0" smtClean="0">
                <a:latin typeface="Adelle PE" panose="02000503060000020004" pitchFamily="2" charset="77"/>
              </a:rPr>
              <a:t> community green assets.</a:t>
            </a:r>
            <a:endParaRPr lang="en-GB" dirty="0">
              <a:latin typeface="Adelle PE" panose="02000503060000020004" pitchFamily="2" charset="77"/>
            </a:endParaRPr>
          </a:p>
          <a:p>
            <a:pPr marL="285750" lvl="0" indent="-285750">
              <a:buBlip>
                <a:blip r:embed="rId3"/>
              </a:buBlip>
            </a:pPr>
            <a:endParaRPr lang="en-GB" dirty="0">
              <a:latin typeface="Adelle PE" panose="02000503060000020004" pitchFamily="2" charset="77"/>
            </a:endParaRPr>
          </a:p>
          <a:p>
            <a:pPr marL="285750" lvl="0" indent="-285750">
              <a:buBlip>
                <a:blip r:embed="rId3"/>
              </a:buBlip>
            </a:pPr>
            <a:r>
              <a:rPr lang="en-GB" dirty="0">
                <a:latin typeface="Adelle PE" panose="02000503060000020004" pitchFamily="2" charset="77"/>
              </a:rPr>
              <a:t>We run projects targeted at those who are mentally, socially or physically unwell, that deliver on the 5 ways to wellbeing.</a:t>
            </a:r>
          </a:p>
        </p:txBody>
      </p:sp>
    </p:spTree>
    <p:extLst>
      <p:ext uri="{BB962C8B-B14F-4D97-AF65-F5344CB8AC3E}">
        <p14:creationId xmlns:p14="http://schemas.microsoft.com/office/powerpoint/2010/main" val="12946770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DD91DD-96F4-9242-B701-E0502B8A569B}"/>
              </a:ext>
            </a:extLst>
          </p:cNvPr>
          <p:cNvSpPr txBox="1"/>
          <p:nvPr/>
        </p:nvSpPr>
        <p:spPr>
          <a:xfrm>
            <a:off x="1311410" y="363556"/>
            <a:ext cx="10135518" cy="769441"/>
          </a:xfrm>
          <a:prstGeom prst="rect">
            <a:avLst/>
          </a:prstGeom>
          <a:noFill/>
        </p:spPr>
        <p:txBody>
          <a:bodyPr wrap="square" rtlCol="0">
            <a:spAutoFit/>
          </a:bodyPr>
          <a:lstStyle/>
          <a:p>
            <a:r>
              <a:rPr lang="en-GB" sz="4400" b="1" dirty="0">
                <a:solidFill>
                  <a:schemeClr val="bg1"/>
                </a:solidFill>
                <a:latin typeface="Adelle PE" panose="02000503060000020004" pitchFamily="2" charset="77"/>
              </a:rPr>
              <a:t>Specialist </a:t>
            </a:r>
            <a:r>
              <a:rPr lang="en-GB" sz="4400" dirty="0" smtClean="0">
                <a:latin typeface="Adelle PE" panose="02000503060000020004" pitchFamily="2" charset="77"/>
              </a:rPr>
              <a:t>Programmes - </a:t>
            </a:r>
            <a:r>
              <a:rPr lang="en-GB" sz="4400" b="1" dirty="0">
                <a:solidFill>
                  <a:schemeClr val="bg1"/>
                </a:solidFill>
                <a:latin typeface="Adelle PE" panose="02000503060000020004" pitchFamily="2" charset="77"/>
              </a:rPr>
              <a:t>Cheshire</a:t>
            </a:r>
          </a:p>
        </p:txBody>
      </p:sp>
      <p:sp>
        <p:nvSpPr>
          <p:cNvPr id="3" name="TextBox 2">
            <a:extLst>
              <a:ext uri="{FF2B5EF4-FFF2-40B4-BE49-F238E27FC236}">
                <a16:creationId xmlns:a16="http://schemas.microsoft.com/office/drawing/2014/main" id="{9965DDA0-F625-A544-A43B-890A55170141}"/>
              </a:ext>
            </a:extLst>
          </p:cNvPr>
          <p:cNvSpPr txBox="1"/>
          <p:nvPr/>
        </p:nvSpPr>
        <p:spPr>
          <a:xfrm>
            <a:off x="445824" y="1392703"/>
            <a:ext cx="11452753" cy="369332"/>
          </a:xfrm>
          <a:prstGeom prst="rect">
            <a:avLst/>
          </a:prstGeom>
          <a:noFill/>
        </p:spPr>
        <p:txBody>
          <a:bodyPr wrap="square" rtlCol="0">
            <a:spAutoFit/>
          </a:bodyPr>
          <a:lstStyle/>
          <a:p>
            <a:r>
              <a:rPr lang="en-GB" dirty="0" smtClean="0">
                <a:latin typeface="Adelle PE" panose="02000503060000020004" pitchFamily="2" charset="77"/>
              </a:rPr>
              <a:t> </a:t>
            </a:r>
            <a:r>
              <a:rPr lang="en-GB" b="1" dirty="0" smtClean="0">
                <a:latin typeface="Adelle PE" panose="02000503060000020004" pitchFamily="2" charset="77"/>
              </a:rPr>
              <a:t> </a:t>
            </a:r>
            <a:endParaRPr lang="en-GB" b="1" dirty="0">
              <a:latin typeface="Adelle PE" panose="02000503060000020004" pitchFamily="2" charset="77"/>
            </a:endParaRPr>
          </a:p>
        </p:txBody>
      </p:sp>
      <p:sp>
        <p:nvSpPr>
          <p:cNvPr id="6" name="TextBox 5">
            <a:extLst>
              <a:ext uri="{FF2B5EF4-FFF2-40B4-BE49-F238E27FC236}">
                <a16:creationId xmlns:a16="http://schemas.microsoft.com/office/drawing/2014/main" id="{EB23E176-4957-8743-9ADA-4F576F1AE77C}"/>
              </a:ext>
            </a:extLst>
          </p:cNvPr>
          <p:cNvSpPr txBox="1"/>
          <p:nvPr/>
        </p:nvSpPr>
        <p:spPr>
          <a:xfrm>
            <a:off x="347788" y="1626018"/>
            <a:ext cx="11337235" cy="3231654"/>
          </a:xfrm>
          <a:prstGeom prst="rect">
            <a:avLst/>
          </a:prstGeom>
          <a:noFill/>
        </p:spPr>
        <p:txBody>
          <a:bodyPr wrap="square" rtlCol="0">
            <a:spAutoFit/>
          </a:bodyPr>
          <a:lstStyle/>
          <a:p>
            <a:r>
              <a:rPr lang="en-GB" sz="2400" b="1" dirty="0">
                <a:solidFill>
                  <a:schemeClr val="bg1"/>
                </a:solidFill>
                <a:latin typeface="Adelle PE" panose="02000503060000020004" pitchFamily="2" charset="77"/>
              </a:rPr>
              <a:t>All delivery of our specialised programme will be virtual until January 2021</a:t>
            </a:r>
            <a:r>
              <a:rPr lang="en-GB" dirty="0">
                <a:latin typeface="Adelle PE" panose="02000503060000020004" pitchFamily="2" charset="77"/>
              </a:rPr>
              <a:t>. </a:t>
            </a:r>
          </a:p>
          <a:p>
            <a:endParaRPr lang="en-GB" sz="2000" dirty="0">
              <a:latin typeface="Adelle PE" panose="02000503060000020004" pitchFamily="2" charset="77"/>
            </a:endParaRPr>
          </a:p>
          <a:p>
            <a:r>
              <a:rPr lang="en-GB" sz="2800" b="1" dirty="0">
                <a:solidFill>
                  <a:schemeClr val="bg1"/>
                </a:solidFill>
                <a:latin typeface="Adelle PE" panose="02000503060000020004" pitchFamily="2" charset="77"/>
              </a:rPr>
              <a:t>Wellbeing with Nature</a:t>
            </a:r>
          </a:p>
          <a:p>
            <a:pPr lvl="0"/>
            <a:endParaRPr lang="en-GB" sz="2400" b="1" dirty="0" smtClean="0">
              <a:solidFill>
                <a:schemeClr val="bg1"/>
              </a:solidFill>
              <a:latin typeface="Adelle PE" panose="02000503060000020004" pitchFamily="2" charset="77"/>
            </a:endParaRPr>
          </a:p>
          <a:p>
            <a:pPr marL="285750" lvl="0" indent="-285750">
              <a:buBlip>
                <a:blip r:embed="rId3"/>
              </a:buBlip>
            </a:pPr>
            <a:r>
              <a:rPr lang="en-GB" dirty="0">
                <a:latin typeface="Adelle PE" panose="02000503060000020004" pitchFamily="2" charset="77"/>
              </a:rPr>
              <a:t>Connects those experiencing poor physical and mental health to nature to improve </a:t>
            </a:r>
            <a:r>
              <a:rPr lang="en-GB" dirty="0" smtClean="0">
                <a:latin typeface="Adelle PE" panose="02000503060000020004" pitchFamily="2" charset="77"/>
              </a:rPr>
              <a:t>wellbeing</a:t>
            </a:r>
          </a:p>
          <a:p>
            <a:pPr lvl="0"/>
            <a:endParaRPr lang="en-GB" dirty="0">
              <a:latin typeface="Adelle PE" panose="02000503060000020004" pitchFamily="2" charset="77"/>
            </a:endParaRPr>
          </a:p>
          <a:p>
            <a:pPr marL="285750" lvl="0" indent="-285750">
              <a:buBlip>
                <a:blip r:embed="rId3"/>
              </a:buBlip>
            </a:pPr>
            <a:r>
              <a:rPr lang="en-GB" dirty="0" smtClean="0">
                <a:latin typeface="Adelle PE" panose="02000503060000020004" pitchFamily="2" charset="77"/>
              </a:rPr>
              <a:t>Engage in a once a week, 6-week </a:t>
            </a:r>
            <a:r>
              <a:rPr lang="en-GB" dirty="0">
                <a:latin typeface="Adelle PE" panose="02000503060000020004" pitchFamily="2" charset="77"/>
              </a:rPr>
              <a:t>programme based on mindfulness</a:t>
            </a:r>
            <a:r>
              <a:rPr lang="en-GB" dirty="0" smtClean="0">
                <a:latin typeface="Adelle PE" panose="02000503060000020004" pitchFamily="2" charset="77"/>
              </a:rPr>
              <a:t>, volunteering </a:t>
            </a:r>
            <a:r>
              <a:rPr lang="en-GB" dirty="0">
                <a:latin typeface="Adelle PE" panose="02000503060000020004" pitchFamily="2" charset="77"/>
              </a:rPr>
              <a:t>physical activity and nature </a:t>
            </a:r>
            <a:r>
              <a:rPr lang="en-GB" dirty="0" smtClean="0">
                <a:latin typeface="Adelle PE" panose="02000503060000020004" pitchFamily="2" charset="77"/>
              </a:rPr>
              <a:t>connection</a:t>
            </a:r>
          </a:p>
          <a:p>
            <a:pPr lvl="0"/>
            <a:endParaRPr lang="en-GB" dirty="0" smtClean="0">
              <a:latin typeface="Adelle PE" panose="02000503060000020004" pitchFamily="2" charset="77"/>
            </a:endParaRPr>
          </a:p>
          <a:p>
            <a:pPr marL="285750" lvl="0" indent="-285750">
              <a:buBlip>
                <a:blip r:embed="rId3"/>
              </a:buBlip>
            </a:pPr>
            <a:r>
              <a:rPr lang="en-GB" dirty="0" smtClean="0">
                <a:latin typeface="Adelle PE" panose="02000503060000020004" pitchFamily="2" charset="77"/>
              </a:rPr>
              <a:t>Virtual delivery offers opportunities to volunteer from home, do crafting activities and learn mindfulness </a:t>
            </a:r>
          </a:p>
        </p:txBody>
      </p:sp>
      <p:sp>
        <p:nvSpPr>
          <p:cNvPr id="7" name="Rectangle 6"/>
          <p:cNvSpPr/>
          <p:nvPr/>
        </p:nvSpPr>
        <p:spPr>
          <a:xfrm>
            <a:off x="8784771" y="4743568"/>
            <a:ext cx="3777343" cy="2031325"/>
          </a:xfrm>
          <a:prstGeom prst="rect">
            <a:avLst/>
          </a:prstGeom>
        </p:spPr>
        <p:txBody>
          <a:bodyPr wrap="square">
            <a:spAutoFit/>
          </a:bodyPr>
          <a:lstStyle/>
          <a:p>
            <a:r>
              <a:rPr lang="en-US" dirty="0">
                <a:latin typeface="Adelle PE" panose="02000503060000020004" pitchFamily="2" charset="77"/>
              </a:rPr>
              <a:t>Session	Topic </a:t>
            </a:r>
          </a:p>
          <a:p>
            <a:r>
              <a:rPr lang="en-US" dirty="0">
                <a:latin typeface="Adelle PE" panose="02000503060000020004" pitchFamily="2" charset="77"/>
              </a:rPr>
              <a:t>1	Mindfulness and senses</a:t>
            </a:r>
          </a:p>
          <a:p>
            <a:r>
              <a:rPr lang="en-US" dirty="0">
                <a:latin typeface="Adelle PE" panose="02000503060000020004" pitchFamily="2" charset="77"/>
              </a:rPr>
              <a:t>2	Beauty </a:t>
            </a:r>
            <a:r>
              <a:rPr lang="en-US" dirty="0" smtClean="0">
                <a:latin typeface="Adelle PE" panose="02000503060000020004" pitchFamily="2" charset="77"/>
              </a:rPr>
              <a:t>of nature </a:t>
            </a:r>
            <a:endParaRPr lang="en-US" dirty="0">
              <a:latin typeface="Adelle PE" panose="02000503060000020004" pitchFamily="2" charset="77"/>
            </a:endParaRPr>
          </a:p>
          <a:p>
            <a:r>
              <a:rPr lang="en-US" dirty="0">
                <a:latin typeface="Adelle PE" panose="02000503060000020004" pitchFamily="2" charset="77"/>
              </a:rPr>
              <a:t>3	Emotional regulation</a:t>
            </a:r>
          </a:p>
          <a:p>
            <a:r>
              <a:rPr lang="en-US" dirty="0">
                <a:latin typeface="Adelle PE" panose="02000503060000020004" pitchFamily="2" charset="77"/>
              </a:rPr>
              <a:t>4	Compassion</a:t>
            </a:r>
          </a:p>
          <a:p>
            <a:r>
              <a:rPr lang="en-US" dirty="0">
                <a:latin typeface="Adelle PE" panose="02000503060000020004" pitchFamily="2" charset="77"/>
              </a:rPr>
              <a:t>5	Nature’s meaning</a:t>
            </a:r>
          </a:p>
          <a:p>
            <a:r>
              <a:rPr lang="en-US" dirty="0">
                <a:latin typeface="Adelle PE" panose="02000503060000020004" pitchFamily="2" charset="77"/>
              </a:rPr>
              <a:t>6	Celebrate</a:t>
            </a:r>
          </a:p>
        </p:txBody>
      </p:sp>
    </p:spTree>
    <p:extLst>
      <p:ext uri="{BB962C8B-B14F-4D97-AF65-F5344CB8AC3E}">
        <p14:creationId xmlns:p14="http://schemas.microsoft.com/office/powerpoint/2010/main" val="18537158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DD91DD-96F4-9242-B701-E0502B8A569B}"/>
              </a:ext>
            </a:extLst>
          </p:cNvPr>
          <p:cNvSpPr txBox="1"/>
          <p:nvPr/>
        </p:nvSpPr>
        <p:spPr>
          <a:xfrm>
            <a:off x="1572667" y="243813"/>
            <a:ext cx="10135518" cy="769441"/>
          </a:xfrm>
          <a:prstGeom prst="rect">
            <a:avLst/>
          </a:prstGeom>
          <a:noFill/>
        </p:spPr>
        <p:txBody>
          <a:bodyPr wrap="square" rtlCol="0">
            <a:spAutoFit/>
          </a:bodyPr>
          <a:lstStyle/>
          <a:p>
            <a:r>
              <a:rPr lang="en-GB" sz="4400" b="1" dirty="0">
                <a:solidFill>
                  <a:schemeClr val="bg1"/>
                </a:solidFill>
                <a:latin typeface="Adelle PE" panose="02000503060000020004" pitchFamily="2" charset="77"/>
              </a:rPr>
              <a:t>Specialist </a:t>
            </a:r>
            <a:r>
              <a:rPr lang="en-GB" sz="4400" dirty="0" smtClean="0">
                <a:latin typeface="Adelle PE" panose="02000503060000020004" pitchFamily="2" charset="77"/>
              </a:rPr>
              <a:t>Programmes – Lancashire </a:t>
            </a:r>
            <a:endParaRPr lang="en-GB" sz="4400" dirty="0">
              <a:latin typeface="Adelle PE" panose="02000503060000020004" pitchFamily="2" charset="77"/>
            </a:endParaRPr>
          </a:p>
        </p:txBody>
      </p:sp>
      <p:sp>
        <p:nvSpPr>
          <p:cNvPr id="4" name="AutoShape 2" descr="Myplace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Myplace | The Wildlife Trust for Lancashire, Manchester and Nort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3451" y="1304835"/>
            <a:ext cx="5704763" cy="190158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45459" y="3206424"/>
            <a:ext cx="11062726" cy="3139321"/>
          </a:xfrm>
          <a:prstGeom prst="rect">
            <a:avLst/>
          </a:prstGeom>
        </p:spPr>
        <p:txBody>
          <a:bodyPr wrap="square">
            <a:spAutoFit/>
          </a:bodyPr>
          <a:lstStyle/>
          <a:p>
            <a:r>
              <a:rPr lang="en-GB" b="1" dirty="0" smtClean="0">
                <a:solidFill>
                  <a:schemeClr val="bg1"/>
                </a:solidFill>
                <a:latin typeface="Adelle PE" panose="02000503060000020004" pitchFamily="2" charset="77"/>
              </a:rPr>
              <a:t>Due to </a:t>
            </a:r>
            <a:r>
              <a:rPr lang="en-GB" b="1" dirty="0" err="1" smtClean="0">
                <a:solidFill>
                  <a:schemeClr val="bg1"/>
                </a:solidFill>
                <a:latin typeface="Adelle PE" panose="02000503060000020004" pitchFamily="2" charset="77"/>
              </a:rPr>
              <a:t>Covid</a:t>
            </a:r>
            <a:r>
              <a:rPr lang="en-GB" b="1" dirty="0" smtClean="0">
                <a:solidFill>
                  <a:schemeClr val="bg1"/>
                </a:solidFill>
                <a:latin typeface="Adelle PE" panose="02000503060000020004" pitchFamily="2" charset="77"/>
              </a:rPr>
              <a:t> 19, we are delivering our group sessions virtually or, 1:1 phone calls (to be reviewed September 2020)</a:t>
            </a:r>
            <a:endParaRPr lang="en-GB" sz="2400" b="1" dirty="0">
              <a:solidFill>
                <a:schemeClr val="bg1"/>
              </a:solidFill>
              <a:latin typeface="Adelle PE" panose="02000503060000020004" pitchFamily="2" charset="77"/>
            </a:endParaRPr>
          </a:p>
          <a:p>
            <a:pPr marL="285750" lvl="0" indent="-285750">
              <a:buBlip>
                <a:blip r:embed="rId3"/>
              </a:buBlip>
            </a:pPr>
            <a:r>
              <a:rPr lang="en-GB" dirty="0" smtClean="0">
                <a:solidFill>
                  <a:schemeClr val="tx1">
                    <a:lumMod val="95000"/>
                    <a:lumOff val="5000"/>
                  </a:schemeClr>
                </a:solidFill>
                <a:latin typeface="Adelle PE" panose="02000503060000020004" pitchFamily="2" charset="77"/>
              </a:rPr>
              <a:t>We are a free service, for anyone aged 11+.</a:t>
            </a:r>
          </a:p>
          <a:p>
            <a:pPr marL="285750" lvl="0" indent="-285750">
              <a:buBlip>
                <a:blip r:embed="rId3"/>
              </a:buBlip>
            </a:pPr>
            <a:r>
              <a:rPr lang="en-GB" dirty="0" smtClean="0">
                <a:solidFill>
                  <a:schemeClr val="tx1">
                    <a:lumMod val="95000"/>
                    <a:lumOff val="5000"/>
                  </a:schemeClr>
                </a:solidFill>
                <a:latin typeface="Adelle PE" panose="02000503060000020004" pitchFamily="2" charset="77"/>
              </a:rPr>
              <a:t>We run weekly sessions over a three month period for individuals who are least able to self-serve, but have an interest in Nature and improving their wellbeing. </a:t>
            </a:r>
          </a:p>
          <a:p>
            <a:pPr marL="285750" lvl="0" indent="-285750">
              <a:buBlip>
                <a:blip r:embed="rId3"/>
              </a:buBlip>
            </a:pPr>
            <a:r>
              <a:rPr lang="en-GB" dirty="0" smtClean="0">
                <a:solidFill>
                  <a:schemeClr val="tx1">
                    <a:lumMod val="95000"/>
                    <a:lumOff val="5000"/>
                  </a:schemeClr>
                </a:solidFill>
                <a:latin typeface="Adelle PE" panose="02000503060000020004" pitchFamily="2" charset="77"/>
              </a:rPr>
              <a:t>Our offer is therapeutic, not clinical. </a:t>
            </a:r>
          </a:p>
          <a:p>
            <a:pPr marL="285750" lvl="0" indent="-285750">
              <a:buBlip>
                <a:blip r:embed="rId3"/>
              </a:buBlip>
            </a:pPr>
            <a:r>
              <a:rPr lang="en-GB" dirty="0" smtClean="0">
                <a:solidFill>
                  <a:schemeClr val="tx1">
                    <a:lumMod val="95000"/>
                    <a:lumOff val="5000"/>
                  </a:schemeClr>
                </a:solidFill>
                <a:latin typeface="Adelle PE" panose="02000503060000020004" pitchFamily="2" charset="77"/>
              </a:rPr>
              <a:t>We are person centred, not task orientated, with focus being placed on individuals development. </a:t>
            </a:r>
          </a:p>
          <a:p>
            <a:pPr marL="285750" lvl="0" indent="-285750">
              <a:buBlip>
                <a:blip r:embed="rId3"/>
              </a:buBlip>
            </a:pPr>
            <a:r>
              <a:rPr lang="en-GB" dirty="0" smtClean="0">
                <a:solidFill>
                  <a:schemeClr val="tx1">
                    <a:lumMod val="95000"/>
                    <a:lumOff val="5000"/>
                  </a:schemeClr>
                </a:solidFill>
                <a:latin typeface="Adelle PE" panose="02000503060000020004" pitchFamily="2" charset="77"/>
              </a:rPr>
              <a:t>Sessions are co-produced and carefully planned to ensure participants experience success, build self-confidence, resilience and have the opportunity to connect with others. </a:t>
            </a:r>
          </a:p>
          <a:p>
            <a:pPr marL="285750" lvl="0" indent="-285750">
              <a:buBlip>
                <a:blip r:embed="rId3"/>
              </a:buBlip>
            </a:pPr>
            <a:r>
              <a:rPr lang="en-GB" dirty="0" smtClean="0">
                <a:solidFill>
                  <a:schemeClr val="tx1">
                    <a:lumMod val="95000"/>
                    <a:lumOff val="5000"/>
                  </a:schemeClr>
                </a:solidFill>
                <a:latin typeface="Adelle PE" panose="02000503060000020004" pitchFamily="2" charset="77"/>
              </a:rPr>
              <a:t>5 main themes of sessions: Practical Conservation, Growing, Nature Walks, Bushcraft and Mindful Environments </a:t>
            </a:r>
            <a:endParaRPr lang="en-GB" dirty="0">
              <a:solidFill>
                <a:schemeClr val="tx1">
                  <a:lumMod val="95000"/>
                  <a:lumOff val="5000"/>
                </a:schemeClr>
              </a:solidFill>
              <a:latin typeface="Adelle PE" panose="02000503060000020004" pitchFamily="2" charset="77"/>
            </a:endParaRPr>
          </a:p>
        </p:txBody>
      </p:sp>
    </p:spTree>
    <p:extLst>
      <p:ext uri="{BB962C8B-B14F-4D97-AF65-F5344CB8AC3E}">
        <p14:creationId xmlns:p14="http://schemas.microsoft.com/office/powerpoint/2010/main" val="28783042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DD91DD-96F4-9242-B701-E0502B8A569B}"/>
              </a:ext>
            </a:extLst>
          </p:cNvPr>
          <p:cNvSpPr txBox="1"/>
          <p:nvPr/>
        </p:nvSpPr>
        <p:spPr>
          <a:xfrm>
            <a:off x="1572667" y="243813"/>
            <a:ext cx="10135518" cy="769441"/>
          </a:xfrm>
          <a:prstGeom prst="rect">
            <a:avLst/>
          </a:prstGeom>
          <a:noFill/>
        </p:spPr>
        <p:txBody>
          <a:bodyPr wrap="square" rtlCol="0">
            <a:spAutoFit/>
          </a:bodyPr>
          <a:lstStyle/>
          <a:p>
            <a:r>
              <a:rPr lang="en-GB" sz="4400" b="1" dirty="0">
                <a:solidFill>
                  <a:schemeClr val="bg1"/>
                </a:solidFill>
                <a:latin typeface="Adelle PE" panose="02000503060000020004" pitchFamily="2" charset="77"/>
              </a:rPr>
              <a:t>Specialist </a:t>
            </a:r>
            <a:r>
              <a:rPr lang="en-GB" sz="4400" dirty="0" smtClean="0">
                <a:latin typeface="Adelle PE" panose="02000503060000020004" pitchFamily="2" charset="77"/>
              </a:rPr>
              <a:t>Programmes – Lancashire </a:t>
            </a:r>
            <a:endParaRPr lang="en-GB" sz="4400" dirty="0">
              <a:latin typeface="Adelle PE" panose="02000503060000020004" pitchFamily="2" charset="77"/>
            </a:endParaRPr>
          </a:p>
        </p:txBody>
      </p:sp>
      <p:sp>
        <p:nvSpPr>
          <p:cNvPr id="4" name="AutoShape 2" descr="Myplace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ectangle 2"/>
          <p:cNvSpPr/>
          <p:nvPr/>
        </p:nvSpPr>
        <p:spPr>
          <a:xfrm>
            <a:off x="645459" y="3287106"/>
            <a:ext cx="11062726" cy="2031325"/>
          </a:xfrm>
          <a:prstGeom prst="rect">
            <a:avLst/>
          </a:prstGeom>
        </p:spPr>
        <p:txBody>
          <a:bodyPr wrap="square">
            <a:spAutoFit/>
          </a:bodyPr>
          <a:lstStyle/>
          <a:p>
            <a:pPr lvl="0"/>
            <a:endParaRPr lang="en-GB" dirty="0">
              <a:latin typeface="Adelle PE" panose="02000503060000020004" pitchFamily="2" charset="77"/>
            </a:endParaRPr>
          </a:p>
          <a:p>
            <a:pPr lvl="0" algn="ctr"/>
            <a:r>
              <a:rPr lang="en-GB" sz="3600" b="1" dirty="0" smtClean="0">
                <a:solidFill>
                  <a:schemeClr val="bg1"/>
                </a:solidFill>
                <a:effectLst>
                  <a:outerShdw blurRad="38100" dist="38100" dir="2700000" algn="tl">
                    <a:srgbClr val="000000">
                      <a:alpha val="43137"/>
                    </a:srgbClr>
                  </a:outerShdw>
                </a:effectLst>
                <a:latin typeface="Adelle PE" panose="02000503060000020004" pitchFamily="2" charset="77"/>
              </a:rPr>
              <a:t>Let’s take 5 minutes to have a breather, be kind to yourself and notice the world around you. Please join me in a small grounding exercise…</a:t>
            </a:r>
            <a:endParaRPr lang="en-GB" sz="3600" b="1" dirty="0">
              <a:solidFill>
                <a:schemeClr val="bg1"/>
              </a:solidFill>
              <a:effectLst>
                <a:outerShdw blurRad="38100" dist="38100" dir="2700000" algn="tl">
                  <a:srgbClr val="000000">
                    <a:alpha val="43137"/>
                  </a:srgbClr>
                </a:outerShdw>
              </a:effectLst>
              <a:latin typeface="Adelle PE" panose="02000503060000020004" pitchFamily="2" charset="77"/>
            </a:endParaRPr>
          </a:p>
        </p:txBody>
      </p:sp>
      <p:pic>
        <p:nvPicPr>
          <p:cNvPr id="6" name="Picture 2" descr="Myplace | The Wildlife Trust for Lancashire, Manchester and Nort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3451" y="1479647"/>
            <a:ext cx="5704763" cy="1901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9594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CAA83-DBD5-A141-A4FC-484C4FD9C313}"/>
              </a:ext>
            </a:extLst>
          </p:cNvPr>
          <p:cNvSpPr txBox="1"/>
          <p:nvPr/>
        </p:nvSpPr>
        <p:spPr>
          <a:xfrm>
            <a:off x="1277957" y="363556"/>
            <a:ext cx="10135518" cy="769441"/>
          </a:xfrm>
          <a:prstGeom prst="rect">
            <a:avLst/>
          </a:prstGeom>
          <a:noFill/>
        </p:spPr>
        <p:txBody>
          <a:bodyPr wrap="square" rtlCol="0">
            <a:spAutoFit/>
          </a:bodyPr>
          <a:lstStyle/>
          <a:p>
            <a:r>
              <a:rPr lang="en-GB" sz="4400" dirty="0">
                <a:latin typeface="Adelle PE" panose="02000503060000020004" pitchFamily="2" charset="77"/>
              </a:rPr>
              <a:t>Your </a:t>
            </a:r>
            <a:r>
              <a:rPr lang="en-GB" sz="4400" b="1" dirty="0">
                <a:solidFill>
                  <a:schemeClr val="bg1"/>
                </a:solidFill>
                <a:latin typeface="Adelle PE" panose="02000503060000020004" pitchFamily="2" charset="77"/>
              </a:rPr>
              <a:t>Local</a:t>
            </a:r>
            <a:r>
              <a:rPr lang="en-GB" sz="4400" dirty="0">
                <a:latin typeface="Adelle PE" panose="02000503060000020004" pitchFamily="2" charset="77"/>
              </a:rPr>
              <a:t> Wildlife Trust</a:t>
            </a:r>
          </a:p>
        </p:txBody>
      </p:sp>
      <p:sp>
        <p:nvSpPr>
          <p:cNvPr id="3" name="TextBox 2">
            <a:extLst>
              <a:ext uri="{FF2B5EF4-FFF2-40B4-BE49-F238E27FC236}">
                <a16:creationId xmlns:a16="http://schemas.microsoft.com/office/drawing/2014/main" id="{048EA930-0620-6440-98D7-B6485D8EDD74}"/>
              </a:ext>
            </a:extLst>
          </p:cNvPr>
          <p:cNvSpPr txBox="1"/>
          <p:nvPr/>
        </p:nvSpPr>
        <p:spPr>
          <a:xfrm>
            <a:off x="275421" y="1498294"/>
            <a:ext cx="11832115" cy="5355312"/>
          </a:xfrm>
          <a:prstGeom prst="rect">
            <a:avLst/>
          </a:prstGeom>
          <a:noFill/>
        </p:spPr>
        <p:txBody>
          <a:bodyPr wrap="square" rtlCol="0">
            <a:spAutoFit/>
          </a:bodyPr>
          <a:lstStyle/>
          <a:p>
            <a:pPr marL="285750" lvl="0" indent="-285750">
              <a:buBlip>
                <a:blip r:embed="rId2"/>
              </a:buBlip>
            </a:pPr>
            <a:r>
              <a:rPr lang="en-GB" dirty="0">
                <a:latin typeface="Adelle PE Light" panose="02000503000000020004" pitchFamily="2" charset="77"/>
              </a:rPr>
              <a:t>Works in partnership with NHS environment to develop local programmes suitable for social prescribing</a:t>
            </a:r>
          </a:p>
          <a:p>
            <a:pPr marL="285750" lvl="0" indent="-285750">
              <a:buBlip>
                <a:blip r:embed="rId2"/>
              </a:buBlip>
            </a:pPr>
            <a:endParaRPr lang="en-GB" dirty="0">
              <a:latin typeface="Adelle PE Light" panose="02000503000000020004" pitchFamily="2" charset="77"/>
            </a:endParaRPr>
          </a:p>
          <a:p>
            <a:pPr marL="285750" lvl="0" indent="-285750">
              <a:buBlip>
                <a:blip r:embed="rId2"/>
              </a:buBlip>
            </a:pPr>
            <a:r>
              <a:rPr lang="en-GB" dirty="0">
                <a:latin typeface="Adelle PE Light" panose="02000503000000020004" pitchFamily="2" charset="77"/>
              </a:rPr>
              <a:t>Supports promotion and linking of natural environment programmes to social prescribing across system </a:t>
            </a:r>
          </a:p>
          <a:p>
            <a:pPr marL="285750" lvl="0" indent="-285750">
              <a:buBlip>
                <a:blip r:embed="rId2"/>
              </a:buBlip>
            </a:pPr>
            <a:endParaRPr lang="en-GB" dirty="0">
              <a:latin typeface="Adelle PE Light" panose="02000503000000020004" pitchFamily="2" charset="77"/>
            </a:endParaRPr>
          </a:p>
          <a:p>
            <a:pPr marL="285750" lvl="0" indent="-285750">
              <a:buBlip>
                <a:blip r:embed="rId2"/>
              </a:buBlip>
            </a:pPr>
            <a:r>
              <a:rPr lang="en-GB" dirty="0">
                <a:latin typeface="Adelle PE Light" panose="02000503000000020004" pitchFamily="2" charset="77"/>
              </a:rPr>
              <a:t>Facilitates research and evaluation</a:t>
            </a:r>
          </a:p>
          <a:p>
            <a:pPr marL="285750" lvl="0" indent="-285750">
              <a:buBlip>
                <a:blip r:embed="rId2"/>
              </a:buBlip>
            </a:pPr>
            <a:endParaRPr lang="en-GB" dirty="0">
              <a:latin typeface="Adelle PE Light" panose="02000503000000020004" pitchFamily="2" charset="77"/>
            </a:endParaRPr>
          </a:p>
          <a:p>
            <a:pPr marL="285750" lvl="0" indent="-285750">
              <a:buBlip>
                <a:blip r:embed="rId2"/>
              </a:buBlip>
            </a:pPr>
            <a:r>
              <a:rPr lang="en-GB" dirty="0">
                <a:latin typeface="Adelle PE Light" panose="02000503000000020004" pitchFamily="2" charset="77"/>
              </a:rPr>
              <a:t>Delivers training and education about the natural environment for social prescribing programmes </a:t>
            </a:r>
          </a:p>
          <a:p>
            <a:pPr marL="285750" lvl="0" indent="-285750">
              <a:buBlip>
                <a:blip r:embed="rId2"/>
              </a:buBlip>
            </a:pPr>
            <a:endParaRPr lang="en-GB" dirty="0">
              <a:latin typeface="Adelle PE Light" panose="02000503000000020004" pitchFamily="2" charset="77"/>
            </a:endParaRPr>
          </a:p>
          <a:p>
            <a:pPr marL="285750" lvl="0" indent="-285750">
              <a:buBlip>
                <a:blip r:embed="rId2"/>
              </a:buBlip>
            </a:pPr>
            <a:r>
              <a:rPr lang="en-GB" dirty="0">
                <a:latin typeface="Adelle PE Light" panose="02000503000000020004" pitchFamily="2" charset="77"/>
              </a:rPr>
              <a:t>Works across sector to develop programmes from learning </a:t>
            </a:r>
          </a:p>
          <a:p>
            <a:pPr marL="285750" lvl="0" indent="-285750">
              <a:buBlip>
                <a:blip r:embed="rId2"/>
              </a:buBlip>
            </a:pPr>
            <a:endParaRPr lang="en-GB" dirty="0">
              <a:latin typeface="Adelle PE Light" panose="02000503000000020004" pitchFamily="2" charset="77"/>
            </a:endParaRPr>
          </a:p>
          <a:p>
            <a:pPr marL="285750" lvl="0" indent="-285750">
              <a:buBlip>
                <a:blip r:embed="rId2"/>
              </a:buBlip>
            </a:pPr>
            <a:r>
              <a:rPr lang="en-GB" dirty="0">
                <a:latin typeface="Adelle PE Light" panose="02000503000000020004" pitchFamily="2" charset="77"/>
              </a:rPr>
              <a:t>Identifies opportunities for supporting natural environment programming for vulnerable populations</a:t>
            </a:r>
          </a:p>
          <a:p>
            <a:pPr marL="285750" lvl="0" indent="-285750">
              <a:buBlip>
                <a:blip r:embed="rId2"/>
              </a:buBlip>
            </a:pPr>
            <a:endParaRPr lang="en-GB" dirty="0">
              <a:latin typeface="Adelle PE Light" panose="02000503000000020004" pitchFamily="2" charset="77"/>
            </a:endParaRPr>
          </a:p>
          <a:p>
            <a:pPr marL="285750" lvl="0" indent="-285750">
              <a:buBlip>
                <a:blip r:embed="rId2"/>
              </a:buBlip>
            </a:pPr>
            <a:r>
              <a:rPr lang="en-GB" dirty="0">
                <a:latin typeface="Adelle PE Light" panose="02000503000000020004" pitchFamily="2" charset="77"/>
              </a:rPr>
              <a:t>Re-connects people with nature – both virtually and face-to-face</a:t>
            </a:r>
          </a:p>
          <a:p>
            <a:pPr marL="285750" lvl="0" indent="-285750">
              <a:buBlip>
                <a:blip r:embed="rId2"/>
              </a:buBlip>
            </a:pPr>
            <a:endParaRPr lang="en-GB" dirty="0">
              <a:latin typeface="Adelle PE Light" panose="02000503000000020004" pitchFamily="2" charset="77"/>
            </a:endParaRPr>
          </a:p>
          <a:p>
            <a:pPr marL="285750" indent="-285750">
              <a:buBlip>
                <a:blip r:embed="rId2"/>
              </a:buBlip>
            </a:pPr>
            <a:r>
              <a:rPr lang="en-US" dirty="0">
                <a:latin typeface="Adelle PE Light" panose="02000503000000020004" pitchFamily="2" charset="77"/>
                <a:ea typeface="Calibri" panose="020F0502020204030204" pitchFamily="34" charset="0"/>
              </a:rPr>
              <a:t>Adheres to the principals &amp; practice in the </a:t>
            </a:r>
            <a:r>
              <a:rPr lang="en-US" dirty="0">
                <a:latin typeface="Adelle PE Light" panose="02000503000000020004" pitchFamily="2" charset="77"/>
                <a:ea typeface="Calibri" panose="020F0502020204030204" pitchFamily="34" charset="0"/>
                <a:hlinkClick r:id="rId3"/>
              </a:rPr>
              <a:t>NHS Outcomes Framework</a:t>
            </a:r>
            <a:r>
              <a:rPr lang="en-US" dirty="0">
                <a:latin typeface="Adelle PE Light" panose="02000503000000020004" pitchFamily="2" charset="77"/>
                <a:ea typeface="Calibri" panose="020F0502020204030204" pitchFamily="34" charset="0"/>
              </a:rPr>
              <a:t> and </a:t>
            </a:r>
            <a:r>
              <a:rPr lang="en-US" dirty="0">
                <a:latin typeface="Adelle PE Light" panose="02000503000000020004" pitchFamily="2" charset="77"/>
                <a:ea typeface="Calibri" panose="020F0502020204030204" pitchFamily="34" charset="0"/>
                <a:hlinkClick r:id="rId4"/>
              </a:rPr>
              <a:t>Social Prescribing Quality Assurance Guide</a:t>
            </a:r>
            <a:endParaRPr lang="en-US" dirty="0">
              <a:latin typeface="Adelle PE Light" panose="02000503000000020004" pitchFamily="2" charset="77"/>
              <a:ea typeface="Calibri" panose="020F0502020204030204" pitchFamily="34" charset="0"/>
            </a:endParaRPr>
          </a:p>
          <a:p>
            <a:pPr marL="285750" indent="-285750">
              <a:buBlip>
                <a:blip r:embed="rId2"/>
              </a:buBlip>
            </a:pPr>
            <a:endParaRPr lang="en-US" dirty="0">
              <a:latin typeface="Adelle PE Light" panose="02000503000000020004" pitchFamily="2" charset="77"/>
              <a:ea typeface="Calibri" panose="020F0502020204030204" pitchFamily="34" charset="0"/>
            </a:endParaRPr>
          </a:p>
          <a:p>
            <a:pPr marL="285750" indent="-285750">
              <a:buBlip>
                <a:blip r:embed="rId2"/>
              </a:buBlip>
            </a:pPr>
            <a:r>
              <a:rPr lang="en-US" dirty="0">
                <a:latin typeface="Adelle PE Light" panose="02000503000000020004" pitchFamily="2" charset="77"/>
              </a:rPr>
              <a:t>Works across 46 local Wildlife Trusts, and with the central Wildlife Trusts Team so that our offer is quality </a:t>
            </a:r>
            <a:r>
              <a:rPr lang="en-US" dirty="0" err="1">
                <a:latin typeface="Adelle PE Light" panose="02000503000000020004" pitchFamily="2" charset="77"/>
              </a:rPr>
              <a:t>standardised</a:t>
            </a:r>
            <a:r>
              <a:rPr lang="en-US" dirty="0">
                <a:latin typeface="Adelle PE Light" panose="02000503000000020004" pitchFamily="2" charset="77"/>
              </a:rPr>
              <a:t> across the country.</a:t>
            </a:r>
          </a:p>
        </p:txBody>
      </p:sp>
    </p:spTree>
    <p:extLst>
      <p:ext uri="{BB962C8B-B14F-4D97-AF65-F5344CB8AC3E}">
        <p14:creationId xmlns:p14="http://schemas.microsoft.com/office/powerpoint/2010/main" val="30281007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79A4F5-45E2-7E45-932A-2AB8C113D814}"/>
              </a:ext>
            </a:extLst>
          </p:cNvPr>
          <p:cNvSpPr txBox="1"/>
          <p:nvPr/>
        </p:nvSpPr>
        <p:spPr>
          <a:xfrm>
            <a:off x="1277957" y="363556"/>
            <a:ext cx="10135518" cy="769441"/>
          </a:xfrm>
          <a:prstGeom prst="rect">
            <a:avLst/>
          </a:prstGeom>
          <a:noFill/>
        </p:spPr>
        <p:txBody>
          <a:bodyPr wrap="square" rtlCol="0">
            <a:spAutoFit/>
          </a:bodyPr>
          <a:lstStyle/>
          <a:p>
            <a:r>
              <a:rPr lang="en-GB" sz="4400" dirty="0">
                <a:latin typeface="Adelle PE" panose="02000503060000020004" pitchFamily="2" charset="77"/>
              </a:rPr>
              <a:t>Other </a:t>
            </a:r>
            <a:r>
              <a:rPr lang="en-GB" sz="4400" b="1" dirty="0">
                <a:solidFill>
                  <a:schemeClr val="bg1"/>
                </a:solidFill>
                <a:latin typeface="Adelle PE" panose="02000503060000020004" pitchFamily="2" charset="77"/>
              </a:rPr>
              <a:t>Evidence</a:t>
            </a:r>
          </a:p>
        </p:txBody>
      </p:sp>
      <p:sp>
        <p:nvSpPr>
          <p:cNvPr id="5" name="TextBox 4">
            <a:extLst>
              <a:ext uri="{FF2B5EF4-FFF2-40B4-BE49-F238E27FC236}">
                <a16:creationId xmlns:a16="http://schemas.microsoft.com/office/drawing/2014/main" id="{4B435868-B210-C440-9830-25DF072937E6}"/>
              </a:ext>
            </a:extLst>
          </p:cNvPr>
          <p:cNvSpPr txBox="1"/>
          <p:nvPr/>
        </p:nvSpPr>
        <p:spPr>
          <a:xfrm>
            <a:off x="275421" y="1498294"/>
            <a:ext cx="11585275" cy="3416320"/>
          </a:xfrm>
          <a:prstGeom prst="rect">
            <a:avLst/>
          </a:prstGeom>
          <a:noFill/>
        </p:spPr>
        <p:txBody>
          <a:bodyPr wrap="square" rtlCol="0">
            <a:spAutoFit/>
          </a:bodyPr>
          <a:lstStyle/>
          <a:p>
            <a:pPr marL="285750" lvl="0" indent="-285750">
              <a:buBlip>
                <a:blip r:embed="rId3"/>
              </a:buBlip>
            </a:pPr>
            <a:r>
              <a:rPr lang="x-none" dirty="0">
                <a:latin typeface="Adelle PE Light" panose="02000503000000020004" pitchFamily="2" charset="77"/>
              </a:rPr>
              <a:t>Greener neighbourhoods help prevent depression and other mental illnesses</a:t>
            </a:r>
            <a:r>
              <a:rPr lang="en-US" dirty="0">
                <a:latin typeface="Adelle PE Light" panose="02000503000000020004" pitchFamily="2" charset="77"/>
              </a:rPr>
              <a:t> (</a:t>
            </a:r>
            <a:r>
              <a:rPr lang="en-GB" dirty="0">
                <a:latin typeface="Adelle PE Light" panose="02000503000000020004" pitchFamily="2" charset="77"/>
                <a:hlinkClick r:id="rId4"/>
              </a:rPr>
              <a:t>The Lancet Planetary Health, Residential greenness and prevalence of major depressive disorders: (2018)</a:t>
            </a:r>
            <a:r>
              <a:rPr lang="en-US" dirty="0">
                <a:latin typeface="Adelle PE Light" panose="02000503000000020004" pitchFamily="2" charset="77"/>
              </a:rPr>
              <a:t>)</a:t>
            </a:r>
            <a:r>
              <a:rPr lang="x-none" dirty="0">
                <a:latin typeface="Adelle PE Light" panose="02000503000000020004" pitchFamily="2" charset="77"/>
              </a:rPr>
              <a:t>.</a:t>
            </a:r>
            <a:endParaRPr lang="en-GB" dirty="0">
              <a:latin typeface="Adelle PE Light" panose="02000503000000020004" pitchFamily="2" charset="77"/>
            </a:endParaRPr>
          </a:p>
          <a:p>
            <a:endParaRPr lang="en-GB" dirty="0">
              <a:latin typeface="Adelle PE Light" panose="02000503000000020004" pitchFamily="2" charset="77"/>
            </a:endParaRPr>
          </a:p>
          <a:p>
            <a:pPr marL="285750" lvl="0" indent="-285750">
              <a:buBlip>
                <a:blip r:embed="rId3"/>
              </a:buBlip>
            </a:pPr>
            <a:r>
              <a:rPr lang="en-GB" dirty="0">
                <a:latin typeface="Adelle PE Light" panose="02000503000000020004" pitchFamily="2" charset="77"/>
              </a:rPr>
              <a:t>‘Ecotherapy’ should be a clinically-valid frontline treatment for mental health problems </a:t>
            </a:r>
            <a:r>
              <a:rPr lang="en-US" dirty="0">
                <a:latin typeface="Adelle PE Light" panose="02000503000000020004" pitchFamily="2" charset="77"/>
              </a:rPr>
              <a:t>(</a:t>
            </a:r>
            <a:r>
              <a:rPr lang="en-GB" dirty="0">
                <a:latin typeface="Adelle PE Light" panose="02000503000000020004" pitchFamily="2" charset="77"/>
                <a:hlinkClick r:id="rId5"/>
              </a:rPr>
              <a:t>Mind: Ecotherapy, the Green Agenda for Mental Health (2007)</a:t>
            </a:r>
            <a:r>
              <a:rPr lang="en-US" dirty="0">
                <a:latin typeface="Adelle PE Light" panose="02000503000000020004" pitchFamily="2" charset="77"/>
              </a:rPr>
              <a:t>)</a:t>
            </a:r>
            <a:r>
              <a:rPr lang="en-GB" dirty="0">
                <a:latin typeface="Adelle PE Light" panose="02000503000000020004" pitchFamily="2" charset="77"/>
              </a:rPr>
              <a:t>.</a:t>
            </a:r>
          </a:p>
          <a:p>
            <a:endParaRPr lang="en-GB" dirty="0">
              <a:latin typeface="Adelle PE Light" panose="02000503000000020004" pitchFamily="2" charset="77"/>
            </a:endParaRPr>
          </a:p>
          <a:p>
            <a:pPr marL="285750" indent="-285750">
              <a:buBlip>
                <a:blip r:embed="rId3"/>
              </a:buBlip>
            </a:pPr>
            <a:r>
              <a:rPr lang="en-GB" dirty="0">
                <a:latin typeface="Adelle PE Light" panose="02000503000000020004" pitchFamily="2" charset="77"/>
              </a:rPr>
              <a:t>People with easy access to nature are three times more likely to participate in physical activity and 40% less likely to become overweight or obese. </a:t>
            </a:r>
            <a:r>
              <a:rPr lang="en-GB" dirty="0">
                <a:latin typeface="Adelle PE Light" panose="02000503000000020004" pitchFamily="2" charset="77"/>
                <a:hlinkClick r:id="rId6"/>
              </a:rPr>
              <a:t>Almanza et al., A study of community design, greenness, and physical activity in children using satellite, GPS and accelerometer data (2012) </a:t>
            </a:r>
            <a:endParaRPr lang="en-GB" dirty="0">
              <a:latin typeface="Adelle PE Light" panose="02000503000000020004" pitchFamily="2" charset="77"/>
            </a:endParaRPr>
          </a:p>
          <a:p>
            <a:pPr marL="285750" indent="-285750">
              <a:buBlip>
                <a:blip r:embed="rId3"/>
              </a:buBlip>
            </a:pPr>
            <a:endParaRPr lang="en-GB" dirty="0">
              <a:latin typeface="Adelle PE Light" panose="02000503000000020004" pitchFamily="2" charset="77"/>
            </a:endParaRPr>
          </a:p>
          <a:p>
            <a:pPr marL="285750" lvl="0" indent="-285750">
              <a:buBlip>
                <a:blip r:embed="rId3"/>
              </a:buBlip>
            </a:pPr>
            <a:r>
              <a:rPr lang="en-GB" dirty="0">
                <a:latin typeface="Adelle PE Light" panose="02000503000000020004" pitchFamily="2" charset="77"/>
              </a:rPr>
              <a:t>Children exposed to green spaces for 20 minutes a day engage in five times more physical activity. </a:t>
            </a:r>
            <a:r>
              <a:rPr lang="en-GB" dirty="0">
                <a:latin typeface="Adelle PE Light" panose="02000503000000020004" pitchFamily="2" charset="77"/>
                <a:hlinkClick r:id="rId7"/>
              </a:rPr>
              <a:t>The importance of nature for health (Wells et al 2007, Bowler et al 2010)</a:t>
            </a:r>
            <a:endParaRPr lang="en-GB" dirty="0">
              <a:latin typeface="Adelle PE Light" panose="02000503000000020004" pitchFamily="2" charset="77"/>
            </a:endParaRPr>
          </a:p>
        </p:txBody>
      </p:sp>
    </p:spTree>
    <p:extLst>
      <p:ext uri="{BB962C8B-B14F-4D97-AF65-F5344CB8AC3E}">
        <p14:creationId xmlns:p14="http://schemas.microsoft.com/office/powerpoint/2010/main" val="3056899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Natural ways to wellbeing with Dr Amir Khan">
            <a:hlinkClick r:id="" action="ppaction://media"/>
            <a:extLst>
              <a:ext uri="{FF2B5EF4-FFF2-40B4-BE49-F238E27FC236}">
                <a16:creationId xmlns:a16="http://schemas.microsoft.com/office/drawing/2014/main" id="{0E254D3E-D988-C143-8C0E-B31D2D18D9AA}"/>
              </a:ext>
            </a:extLst>
          </p:cNvPr>
          <p:cNvPicPr>
            <a:picLocks noRot="1" noChangeAspect="1"/>
          </p:cNvPicPr>
          <p:nvPr>
            <a:videoFile r:link="rId1"/>
          </p:nvPr>
        </p:nvPicPr>
        <p:blipFill>
          <a:blip r:embed="rId4"/>
          <a:stretch>
            <a:fillRect/>
          </a:stretch>
        </p:blipFill>
        <p:spPr>
          <a:xfrm>
            <a:off x="214313" y="171450"/>
            <a:ext cx="11672887" cy="6565999"/>
          </a:xfrm>
          <a:prstGeom prst="rect">
            <a:avLst/>
          </a:prstGeom>
        </p:spPr>
      </p:pic>
    </p:spTree>
    <p:extLst>
      <p:ext uri="{BB962C8B-B14F-4D97-AF65-F5344CB8AC3E}">
        <p14:creationId xmlns:p14="http://schemas.microsoft.com/office/powerpoint/2010/main" val="235754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48248F-F941-4473-8657-D528DD4020B7}"/>
              </a:ext>
            </a:extLst>
          </p:cNvPr>
          <p:cNvSpPr txBox="1"/>
          <p:nvPr/>
        </p:nvSpPr>
        <p:spPr>
          <a:xfrm>
            <a:off x="1277957" y="363556"/>
            <a:ext cx="10135518" cy="769441"/>
          </a:xfrm>
          <a:prstGeom prst="rect">
            <a:avLst/>
          </a:prstGeom>
          <a:noFill/>
        </p:spPr>
        <p:txBody>
          <a:bodyPr wrap="square" rtlCol="0">
            <a:spAutoFit/>
          </a:bodyPr>
          <a:lstStyle/>
          <a:p>
            <a:r>
              <a:rPr lang="en-GB" sz="4400" dirty="0">
                <a:latin typeface="Adelle PE" panose="02000503060000020004" pitchFamily="2" charset="77"/>
              </a:rPr>
              <a:t>Get </a:t>
            </a:r>
            <a:r>
              <a:rPr lang="en-GB" sz="4400" b="1" dirty="0">
                <a:solidFill>
                  <a:schemeClr val="bg1"/>
                </a:solidFill>
                <a:latin typeface="Adelle PE" panose="02000503060000020004" pitchFamily="2" charset="77"/>
              </a:rPr>
              <a:t>in touch</a:t>
            </a:r>
          </a:p>
        </p:txBody>
      </p:sp>
      <p:sp>
        <p:nvSpPr>
          <p:cNvPr id="4" name="TextBox 3">
            <a:extLst>
              <a:ext uri="{FF2B5EF4-FFF2-40B4-BE49-F238E27FC236}">
                <a16:creationId xmlns:a16="http://schemas.microsoft.com/office/drawing/2014/main" id="{5E43656E-74DB-40EB-9547-192748D6720E}"/>
              </a:ext>
            </a:extLst>
          </p:cNvPr>
          <p:cNvSpPr txBox="1"/>
          <p:nvPr/>
        </p:nvSpPr>
        <p:spPr>
          <a:xfrm>
            <a:off x="275421" y="1716008"/>
            <a:ext cx="5591979" cy="2862322"/>
          </a:xfrm>
          <a:prstGeom prst="rect">
            <a:avLst/>
          </a:prstGeom>
          <a:noFill/>
        </p:spPr>
        <p:txBody>
          <a:bodyPr wrap="square" rtlCol="0">
            <a:spAutoFit/>
          </a:bodyPr>
          <a:lstStyle/>
          <a:p>
            <a:r>
              <a:rPr lang="en-US" dirty="0">
                <a:latin typeface="Adelle PE Light" panose="02000503000000020004" pitchFamily="2" charset="77"/>
              </a:rPr>
              <a:t>Cheshire, </a:t>
            </a:r>
            <a:r>
              <a:rPr lang="en-US" dirty="0" err="1">
                <a:latin typeface="Adelle PE Light" panose="02000503000000020004" pitchFamily="2" charset="77"/>
              </a:rPr>
              <a:t>Halton</a:t>
            </a:r>
            <a:r>
              <a:rPr lang="en-US" dirty="0">
                <a:latin typeface="Adelle PE Light" panose="02000503000000020004" pitchFamily="2" charset="77"/>
              </a:rPr>
              <a:t>, Stockport, </a:t>
            </a:r>
            <a:r>
              <a:rPr lang="en-US" dirty="0" err="1">
                <a:latin typeface="Adelle PE Light" panose="02000503000000020004" pitchFamily="2" charset="77"/>
              </a:rPr>
              <a:t>Tameside</a:t>
            </a:r>
            <a:r>
              <a:rPr lang="en-US" dirty="0">
                <a:latin typeface="Adelle PE Light" panose="02000503000000020004" pitchFamily="2" charset="77"/>
              </a:rPr>
              <a:t>, Trafford, Warrington and </a:t>
            </a:r>
            <a:r>
              <a:rPr lang="en-US" dirty="0" err="1">
                <a:latin typeface="Adelle PE Light" panose="02000503000000020004" pitchFamily="2" charset="77"/>
              </a:rPr>
              <a:t>Wirral</a:t>
            </a:r>
            <a:r>
              <a:rPr lang="en-US" dirty="0" smtClean="0">
                <a:latin typeface="Adelle PE Light" panose="02000503000000020004" pitchFamily="2" charset="77"/>
              </a:rPr>
              <a:t>,</a:t>
            </a:r>
          </a:p>
          <a:p>
            <a:r>
              <a:rPr lang="en-GB" dirty="0" smtClean="0">
                <a:latin typeface="Adelle PE Light" panose="02000503000000020004" pitchFamily="2" charset="77"/>
              </a:rPr>
              <a:t> </a:t>
            </a:r>
          </a:p>
          <a:p>
            <a:pPr marL="285750" lvl="0" indent="-285750">
              <a:buBlip>
                <a:blip r:embed="rId2"/>
              </a:buBlip>
            </a:pPr>
            <a:r>
              <a:rPr lang="en-GB" dirty="0" smtClean="0">
                <a:latin typeface="Adelle PE Light" panose="02000503000000020004" pitchFamily="2" charset="77"/>
              </a:rPr>
              <a:t>Name 		Katie </a:t>
            </a:r>
            <a:r>
              <a:rPr lang="en-GB" dirty="0" err="1" smtClean="0">
                <a:latin typeface="Adelle PE Light" panose="02000503000000020004" pitchFamily="2" charset="77"/>
              </a:rPr>
              <a:t>Greenwnood</a:t>
            </a:r>
            <a:r>
              <a:rPr lang="en-GB" dirty="0" smtClean="0">
                <a:latin typeface="Adelle PE Light" panose="02000503000000020004" pitchFamily="2" charset="77"/>
              </a:rPr>
              <a:t> </a:t>
            </a:r>
          </a:p>
          <a:p>
            <a:pPr marL="285750" indent="-285750">
              <a:buBlip>
                <a:blip r:embed="rId2"/>
              </a:buBlip>
            </a:pPr>
            <a:endParaRPr lang="en-GB" dirty="0">
              <a:latin typeface="Adelle PE Light" panose="02000503000000020004" pitchFamily="2" charset="77"/>
            </a:endParaRPr>
          </a:p>
          <a:p>
            <a:pPr marL="285750" indent="-285750">
              <a:buBlip>
                <a:blip r:embed="rId2"/>
              </a:buBlip>
            </a:pPr>
            <a:r>
              <a:rPr lang="en-GB" dirty="0">
                <a:latin typeface="Adelle PE Light" panose="02000503000000020004" pitchFamily="2" charset="77"/>
              </a:rPr>
              <a:t>Contact </a:t>
            </a:r>
            <a:r>
              <a:rPr lang="en-GB" dirty="0" smtClean="0">
                <a:latin typeface="Adelle PE Light" panose="02000503000000020004" pitchFamily="2" charset="77"/>
              </a:rPr>
              <a:t>details	</a:t>
            </a:r>
            <a:r>
              <a:rPr lang="en-GB" dirty="0" smtClean="0">
                <a:latin typeface="Adelle PE Light" panose="02000503000000020004" pitchFamily="2" charset="77"/>
                <a:hlinkClick r:id="rId3"/>
              </a:rPr>
              <a:t>kgreenwood@cheshirewt.org.uk</a:t>
            </a:r>
            <a:r>
              <a:rPr lang="en-GB" dirty="0" smtClean="0">
                <a:latin typeface="Adelle PE Light" panose="02000503000000020004" pitchFamily="2" charset="77"/>
              </a:rPr>
              <a:t/>
            </a:r>
            <a:br>
              <a:rPr lang="en-GB" dirty="0" smtClean="0">
                <a:latin typeface="Adelle PE Light" panose="02000503000000020004" pitchFamily="2" charset="77"/>
              </a:rPr>
            </a:br>
            <a:r>
              <a:rPr lang="en-GB" dirty="0" smtClean="0">
                <a:latin typeface="Adelle PE Light" panose="02000503000000020004" pitchFamily="2" charset="77"/>
              </a:rPr>
              <a:t>		07793249564</a:t>
            </a:r>
            <a:endParaRPr lang="en-GB" dirty="0">
              <a:latin typeface="Adelle PE Light" panose="02000503000000020004" pitchFamily="2" charset="77"/>
            </a:endParaRPr>
          </a:p>
          <a:p>
            <a:endParaRPr lang="en-GB" dirty="0">
              <a:latin typeface="Adelle PE Light" panose="02000503000000020004" pitchFamily="2" charset="77"/>
            </a:endParaRPr>
          </a:p>
          <a:p>
            <a:pPr marL="285750" lvl="0" indent="-285750">
              <a:buBlip>
                <a:blip r:embed="rId2"/>
              </a:buBlip>
            </a:pPr>
            <a:r>
              <a:rPr lang="en-GB" dirty="0">
                <a:latin typeface="Adelle PE Light" panose="02000503000000020004" pitchFamily="2" charset="77"/>
              </a:rPr>
              <a:t>Website </a:t>
            </a:r>
            <a:r>
              <a:rPr lang="en-GB" dirty="0" smtClean="0">
                <a:latin typeface="Adelle PE Light" panose="02000503000000020004" pitchFamily="2" charset="77"/>
              </a:rPr>
              <a:t>		www.cheshirewildlifetrust.org.uk</a:t>
            </a:r>
            <a:endParaRPr lang="en-GB" dirty="0">
              <a:latin typeface="Adelle PE Light" panose="02000503000000020004" pitchFamily="2" charset="77"/>
            </a:endParaRPr>
          </a:p>
          <a:p>
            <a:pPr marL="285750" lvl="0" indent="-285750">
              <a:buBlip>
                <a:blip r:embed="rId2"/>
              </a:buBlip>
            </a:pPr>
            <a:endParaRPr lang="en-GB" dirty="0">
              <a:latin typeface="Adelle PE Light" panose="02000503000000020004" pitchFamily="2" charset="77"/>
            </a:endParaRPr>
          </a:p>
          <a:p>
            <a:pPr marL="285750" lvl="0" indent="-285750">
              <a:buBlip>
                <a:blip r:embed="rId2"/>
              </a:buBlip>
            </a:pPr>
            <a:endParaRPr lang="en-GB" dirty="0">
              <a:latin typeface="Adelle PE Light" panose="02000503000000020004" pitchFamily="2" charset="77"/>
            </a:endParaRPr>
          </a:p>
        </p:txBody>
      </p:sp>
      <p:sp>
        <p:nvSpPr>
          <p:cNvPr id="5" name="TextBox 4">
            <a:extLst>
              <a:ext uri="{FF2B5EF4-FFF2-40B4-BE49-F238E27FC236}">
                <a16:creationId xmlns:a16="http://schemas.microsoft.com/office/drawing/2014/main" id="{5E43656E-74DB-40EB-9547-192748D6720E}"/>
              </a:ext>
            </a:extLst>
          </p:cNvPr>
          <p:cNvSpPr txBox="1"/>
          <p:nvPr/>
        </p:nvSpPr>
        <p:spPr>
          <a:xfrm>
            <a:off x="5867400" y="1716007"/>
            <a:ext cx="5591979" cy="3139321"/>
          </a:xfrm>
          <a:prstGeom prst="rect">
            <a:avLst/>
          </a:prstGeom>
          <a:noFill/>
        </p:spPr>
        <p:txBody>
          <a:bodyPr wrap="square" rtlCol="0">
            <a:spAutoFit/>
          </a:bodyPr>
          <a:lstStyle/>
          <a:p>
            <a:r>
              <a:rPr lang="en-US" dirty="0">
                <a:latin typeface="Adelle PE Light" panose="02000503000000020004" pitchFamily="2" charset="77"/>
              </a:rPr>
              <a:t>Lancashire, Manchester </a:t>
            </a:r>
            <a:r>
              <a:rPr lang="en-US" dirty="0" smtClean="0">
                <a:latin typeface="Adelle PE Light" panose="02000503000000020004" pitchFamily="2" charset="77"/>
              </a:rPr>
              <a:t>and North Merseyside,</a:t>
            </a:r>
          </a:p>
          <a:p>
            <a:r>
              <a:rPr lang="en-GB" dirty="0" smtClean="0">
                <a:latin typeface="Adelle PE Light" panose="02000503000000020004" pitchFamily="2" charset="77"/>
              </a:rPr>
              <a:t> </a:t>
            </a:r>
          </a:p>
          <a:p>
            <a:pPr marL="285750" lvl="0" indent="-285750">
              <a:buBlip>
                <a:blip r:embed="rId2"/>
              </a:buBlip>
            </a:pPr>
            <a:r>
              <a:rPr lang="en-GB" dirty="0" smtClean="0">
                <a:latin typeface="Adelle PE Light" panose="02000503000000020004" pitchFamily="2" charset="77"/>
              </a:rPr>
              <a:t>Name 		Myplace</a:t>
            </a:r>
          </a:p>
          <a:p>
            <a:pPr marL="285750" indent="-285750">
              <a:buBlip>
                <a:blip r:embed="rId2"/>
              </a:buBlip>
            </a:pPr>
            <a:endParaRPr lang="en-GB" dirty="0">
              <a:latin typeface="Adelle PE Light" panose="02000503000000020004" pitchFamily="2" charset="77"/>
            </a:endParaRPr>
          </a:p>
          <a:p>
            <a:pPr marL="285750" indent="-285750">
              <a:buBlip>
                <a:blip r:embed="rId2"/>
              </a:buBlip>
            </a:pPr>
            <a:r>
              <a:rPr lang="en-GB" dirty="0">
                <a:latin typeface="Adelle PE Light" panose="02000503000000020004" pitchFamily="2" charset="77"/>
              </a:rPr>
              <a:t>Contact </a:t>
            </a:r>
            <a:r>
              <a:rPr lang="en-GB" dirty="0" smtClean="0">
                <a:latin typeface="Adelle PE Light" panose="02000503000000020004" pitchFamily="2" charset="77"/>
              </a:rPr>
              <a:t>details	</a:t>
            </a:r>
            <a:r>
              <a:rPr lang="en-GB" dirty="0" smtClean="0">
                <a:latin typeface="Adelle PE Light" panose="02000503000000020004" pitchFamily="2" charset="77"/>
                <a:hlinkClick r:id="rId4"/>
              </a:rPr>
              <a:t>myplace@lancswt.org.uk</a:t>
            </a:r>
            <a:endParaRPr lang="en-GB" dirty="0" smtClean="0">
              <a:latin typeface="Adelle PE Light" panose="02000503000000020004" pitchFamily="2" charset="77"/>
            </a:endParaRPr>
          </a:p>
          <a:p>
            <a:r>
              <a:rPr lang="en-GB" dirty="0">
                <a:latin typeface="Adelle PE Light" panose="02000503000000020004" pitchFamily="2" charset="77"/>
              </a:rPr>
              <a:t>	</a:t>
            </a:r>
            <a:r>
              <a:rPr lang="en-GB" dirty="0" smtClean="0">
                <a:latin typeface="Adelle PE Light" panose="02000503000000020004" pitchFamily="2" charset="77"/>
              </a:rPr>
              <a:t>	07738 102 274	</a:t>
            </a:r>
            <a:endParaRPr lang="en-GB" dirty="0">
              <a:latin typeface="Adelle PE Light" panose="02000503000000020004" pitchFamily="2" charset="77"/>
            </a:endParaRPr>
          </a:p>
          <a:p>
            <a:endParaRPr lang="en-GB" dirty="0">
              <a:latin typeface="Adelle PE Light" panose="02000503000000020004" pitchFamily="2" charset="77"/>
            </a:endParaRPr>
          </a:p>
          <a:p>
            <a:pPr marL="285750" lvl="0" indent="-285750">
              <a:buBlip>
                <a:blip r:embed="rId2"/>
              </a:buBlip>
            </a:pPr>
            <a:r>
              <a:rPr lang="en-GB" dirty="0">
                <a:latin typeface="Adelle PE Light" panose="02000503000000020004" pitchFamily="2" charset="77"/>
              </a:rPr>
              <a:t>Website </a:t>
            </a:r>
            <a:r>
              <a:rPr lang="en-GB" dirty="0" smtClean="0">
                <a:latin typeface="Adelle PE Light" panose="02000503000000020004" pitchFamily="2" charset="77"/>
              </a:rPr>
              <a:t>		</a:t>
            </a:r>
            <a:r>
              <a:rPr lang="en-GB" dirty="0">
                <a:hlinkClick r:id="rId5"/>
              </a:rPr>
              <a:t>https://www.lancswt.org.uk/our-work/projects/myplace</a:t>
            </a:r>
            <a:endParaRPr lang="en-GB" dirty="0">
              <a:latin typeface="Adelle PE Light" panose="02000503000000020004" pitchFamily="2" charset="77"/>
            </a:endParaRPr>
          </a:p>
          <a:p>
            <a:pPr marL="285750" lvl="0" indent="-285750">
              <a:buBlip>
                <a:blip r:embed="rId2"/>
              </a:buBlip>
            </a:pPr>
            <a:endParaRPr lang="en-GB" dirty="0">
              <a:latin typeface="Adelle PE Light" panose="02000503000000020004" pitchFamily="2" charset="77"/>
            </a:endParaRPr>
          </a:p>
          <a:p>
            <a:pPr marL="285750" lvl="0" indent="-285750">
              <a:buBlip>
                <a:blip r:embed="rId2"/>
              </a:buBlip>
            </a:pPr>
            <a:endParaRPr lang="en-GB" dirty="0">
              <a:latin typeface="Adelle PE Light" panose="02000503000000020004" pitchFamily="2" charset="77"/>
            </a:endParaRPr>
          </a:p>
        </p:txBody>
      </p:sp>
      <p:sp>
        <p:nvSpPr>
          <p:cNvPr id="3" name="TextBox 2"/>
          <p:cNvSpPr txBox="1"/>
          <p:nvPr/>
        </p:nvSpPr>
        <p:spPr>
          <a:xfrm>
            <a:off x="5791200" y="671332"/>
            <a:ext cx="6400800" cy="461665"/>
          </a:xfrm>
          <a:prstGeom prst="rect">
            <a:avLst/>
          </a:prstGeom>
          <a:noFill/>
        </p:spPr>
        <p:txBody>
          <a:bodyPr wrap="square" rtlCol="0">
            <a:spAutoFit/>
          </a:bodyPr>
          <a:lstStyle/>
          <a:p>
            <a:r>
              <a:rPr lang="en-GB" sz="2400" dirty="0">
                <a:latin typeface="Adelle PE" panose="02000503060000020004" pitchFamily="2" charset="77"/>
              </a:rPr>
              <a:t>Not sure of your local </a:t>
            </a:r>
            <a:r>
              <a:rPr lang="en-GB" sz="2400" dirty="0" smtClean="0">
                <a:latin typeface="Adelle PE" panose="02000503060000020004" pitchFamily="2" charset="77"/>
              </a:rPr>
              <a:t>Wildlife Trust</a:t>
            </a:r>
            <a:r>
              <a:rPr lang="en-GB" sz="1050" dirty="0" smtClean="0"/>
              <a:t> </a:t>
            </a:r>
            <a:r>
              <a:rPr lang="en-GB" sz="2400" b="1" dirty="0">
                <a:solidFill>
                  <a:schemeClr val="bg1"/>
                </a:solidFill>
                <a:latin typeface="Adelle PE" panose="02000503060000020004" pitchFamily="2" charset="77"/>
                <a:hlinkClick r:id="rId6"/>
              </a:rPr>
              <a:t>search here</a:t>
            </a:r>
            <a:endParaRPr lang="en-GB" sz="2400" b="1" dirty="0">
              <a:solidFill>
                <a:schemeClr val="bg1"/>
              </a:solidFill>
              <a:latin typeface="Adelle PE" panose="02000503060000020004" pitchFamily="2" charset="77"/>
            </a:endParaRPr>
          </a:p>
        </p:txBody>
      </p:sp>
    </p:spTree>
    <p:extLst>
      <p:ext uri="{BB962C8B-B14F-4D97-AF65-F5344CB8AC3E}">
        <p14:creationId xmlns:p14="http://schemas.microsoft.com/office/powerpoint/2010/main" val="4070683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A30C1D-3EF1-724E-808B-5253ACE95FCD}"/>
              </a:ext>
            </a:extLst>
          </p:cNvPr>
          <p:cNvSpPr txBox="1"/>
          <p:nvPr/>
        </p:nvSpPr>
        <p:spPr>
          <a:xfrm>
            <a:off x="1277957" y="363556"/>
            <a:ext cx="10135518" cy="769441"/>
          </a:xfrm>
          <a:prstGeom prst="rect">
            <a:avLst/>
          </a:prstGeom>
          <a:noFill/>
        </p:spPr>
        <p:txBody>
          <a:bodyPr wrap="square" rtlCol="0">
            <a:spAutoFit/>
          </a:bodyPr>
          <a:lstStyle/>
          <a:p>
            <a:r>
              <a:rPr lang="en-GB" sz="4400" dirty="0">
                <a:latin typeface="Adelle PE" panose="02000503060000020004" pitchFamily="2" charset="77"/>
              </a:rPr>
              <a:t>Six Ways to </a:t>
            </a:r>
            <a:r>
              <a:rPr lang="en-GB" sz="4400" b="1" dirty="0">
                <a:solidFill>
                  <a:schemeClr val="bg1"/>
                </a:solidFill>
                <a:latin typeface="Adelle PE" panose="02000503060000020004" pitchFamily="2" charset="77"/>
              </a:rPr>
              <a:t>Wild</a:t>
            </a:r>
            <a:r>
              <a:rPr lang="en-GB" sz="4400" dirty="0">
                <a:latin typeface="Adelle PE" panose="02000503060000020004" pitchFamily="2" charset="77"/>
              </a:rPr>
              <a:t> Wellbeing</a:t>
            </a:r>
          </a:p>
        </p:txBody>
      </p:sp>
      <p:sp>
        <p:nvSpPr>
          <p:cNvPr id="4" name="TextBox 3">
            <a:extLst>
              <a:ext uri="{FF2B5EF4-FFF2-40B4-BE49-F238E27FC236}">
                <a16:creationId xmlns:a16="http://schemas.microsoft.com/office/drawing/2014/main" id="{3B5B4470-D3B2-6E49-9CA0-C542DA7D06D6}"/>
              </a:ext>
            </a:extLst>
          </p:cNvPr>
          <p:cNvSpPr txBox="1"/>
          <p:nvPr/>
        </p:nvSpPr>
        <p:spPr>
          <a:xfrm>
            <a:off x="341762" y="2160903"/>
            <a:ext cx="11508475" cy="3046988"/>
          </a:xfrm>
          <a:prstGeom prst="rect">
            <a:avLst/>
          </a:prstGeom>
          <a:noFill/>
        </p:spPr>
        <p:txBody>
          <a:bodyPr wrap="square" rtlCol="0">
            <a:spAutoFit/>
          </a:bodyPr>
          <a:lstStyle/>
          <a:p>
            <a:pPr algn="ctr"/>
            <a:r>
              <a:rPr lang="en-GB" sz="2400" dirty="0">
                <a:latin typeface="Adelle PE Light" panose="02000503000000020004" pitchFamily="2" charset="77"/>
              </a:rPr>
              <a:t>Evidence suggests that a small improvement in our wellbeing can help to decrease mental health problems and help people flourish. The ‘Five Ways to Wellbeing’ are a set of evidence-based actions that improve personal wellbeing.  They are easy to do outdoors, which has been shown to be particularly effective. </a:t>
            </a:r>
          </a:p>
          <a:p>
            <a:pPr algn="ctr"/>
            <a:endParaRPr lang="en-GB" sz="2400" dirty="0">
              <a:latin typeface="Adelle PE Light" panose="02000503000000020004" pitchFamily="2" charset="77"/>
            </a:endParaRPr>
          </a:p>
          <a:p>
            <a:pPr algn="ctr"/>
            <a:r>
              <a:rPr lang="en-GB" sz="2400" dirty="0">
                <a:latin typeface="Adelle PE Light" panose="02000503000000020004" pitchFamily="2" charset="77"/>
              </a:rPr>
              <a:t>Also, because people and nature’s wellbeing are so connected to each other, we have added a 6th way – ‘Care For The Planet’.</a:t>
            </a:r>
          </a:p>
        </p:txBody>
      </p:sp>
    </p:spTree>
    <p:extLst>
      <p:ext uri="{BB962C8B-B14F-4D97-AF65-F5344CB8AC3E}">
        <p14:creationId xmlns:p14="http://schemas.microsoft.com/office/powerpoint/2010/main" val="3167324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DFC4717-9F9A-CF4F-8071-C4E525DCA612}"/>
              </a:ext>
            </a:extLst>
          </p:cNvPr>
          <p:cNvSpPr/>
          <p:nvPr/>
        </p:nvSpPr>
        <p:spPr>
          <a:xfrm>
            <a:off x="3538967" y="5121344"/>
            <a:ext cx="1487545" cy="1487545"/>
          </a:xfrm>
          <a:prstGeom prst="ellipse">
            <a:avLst/>
          </a:prstGeom>
          <a:solidFill>
            <a:srgbClr val="F8AB1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none" tIns="72000" rtlCol="0" anchor="ctr" anchorCtr="0">
            <a:noAutofit/>
          </a:bodyPr>
          <a:lstStyle/>
          <a:p>
            <a:pPr algn="ctr"/>
            <a:r>
              <a:rPr lang="en-GB" sz="2200" b="1" dirty="0">
                <a:solidFill>
                  <a:srgbClr val="0D3732"/>
                </a:solidFill>
                <a:latin typeface="Adelle PE ExtraBold" panose="02000503060000020004" pitchFamily="2" charset="77"/>
              </a:rPr>
              <a:t>Be </a:t>
            </a:r>
          </a:p>
          <a:p>
            <a:pPr algn="ctr"/>
            <a:r>
              <a:rPr lang="en-GB" sz="2200" b="1" dirty="0">
                <a:solidFill>
                  <a:srgbClr val="0D3732"/>
                </a:solidFill>
                <a:latin typeface="Adelle PE ExtraBold" panose="02000503060000020004" pitchFamily="2" charset="77"/>
              </a:rPr>
              <a:t>Active</a:t>
            </a:r>
          </a:p>
        </p:txBody>
      </p:sp>
      <p:sp>
        <p:nvSpPr>
          <p:cNvPr id="3" name="Oval 2">
            <a:extLst>
              <a:ext uri="{FF2B5EF4-FFF2-40B4-BE49-F238E27FC236}">
                <a16:creationId xmlns:a16="http://schemas.microsoft.com/office/drawing/2014/main" id="{D2287063-6F7A-1946-9474-026A8680CB33}"/>
              </a:ext>
            </a:extLst>
          </p:cNvPr>
          <p:cNvSpPr/>
          <p:nvPr/>
        </p:nvSpPr>
        <p:spPr>
          <a:xfrm>
            <a:off x="2716013" y="2058998"/>
            <a:ext cx="1487545" cy="1487545"/>
          </a:xfrm>
          <a:prstGeom prst="ellipse">
            <a:avLst/>
          </a:prstGeom>
          <a:solidFill>
            <a:srgbClr val="F8AB1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pPr algn="ctr"/>
            <a:r>
              <a:rPr lang="en-GB" sz="2200" b="1" dirty="0">
                <a:solidFill>
                  <a:srgbClr val="0D3732"/>
                </a:solidFill>
                <a:latin typeface="Adelle PE ExtraBold" panose="02000503060000020004" pitchFamily="2" charset="77"/>
              </a:rPr>
              <a:t>Connect</a:t>
            </a:r>
          </a:p>
        </p:txBody>
      </p:sp>
      <p:sp>
        <p:nvSpPr>
          <p:cNvPr id="4" name="Oval 3">
            <a:extLst>
              <a:ext uri="{FF2B5EF4-FFF2-40B4-BE49-F238E27FC236}">
                <a16:creationId xmlns:a16="http://schemas.microsoft.com/office/drawing/2014/main" id="{99A79EA9-1333-B149-BF43-78AB98569CE1}"/>
              </a:ext>
            </a:extLst>
          </p:cNvPr>
          <p:cNvSpPr/>
          <p:nvPr/>
        </p:nvSpPr>
        <p:spPr>
          <a:xfrm>
            <a:off x="5300455" y="228600"/>
            <a:ext cx="1487545" cy="1487545"/>
          </a:xfrm>
          <a:prstGeom prst="ellipse">
            <a:avLst/>
          </a:prstGeom>
          <a:solidFill>
            <a:srgbClr val="F8AB1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200" b="1" dirty="0">
                <a:solidFill>
                  <a:srgbClr val="0D3732"/>
                </a:solidFill>
                <a:latin typeface="Adelle PE ExtraBold" panose="02000503060000020004" pitchFamily="2" charset="77"/>
              </a:rPr>
              <a:t>Give</a:t>
            </a:r>
          </a:p>
        </p:txBody>
      </p:sp>
      <p:sp>
        <p:nvSpPr>
          <p:cNvPr id="5" name="Oval 4">
            <a:extLst>
              <a:ext uri="{FF2B5EF4-FFF2-40B4-BE49-F238E27FC236}">
                <a16:creationId xmlns:a16="http://schemas.microsoft.com/office/drawing/2014/main" id="{84DE58ED-7F42-7343-ACE1-739D994EA63C}"/>
              </a:ext>
            </a:extLst>
          </p:cNvPr>
          <p:cNvSpPr/>
          <p:nvPr/>
        </p:nvSpPr>
        <p:spPr>
          <a:xfrm>
            <a:off x="7988441" y="2058999"/>
            <a:ext cx="1487545" cy="1487545"/>
          </a:xfrm>
          <a:prstGeom prst="ellipse">
            <a:avLst/>
          </a:prstGeom>
          <a:solidFill>
            <a:srgbClr val="F8AB1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200" b="1" dirty="0">
                <a:solidFill>
                  <a:srgbClr val="0D3732"/>
                </a:solidFill>
                <a:latin typeface="Adelle PE ExtraBold" panose="02000503060000020004" pitchFamily="2" charset="77"/>
              </a:rPr>
              <a:t>Take </a:t>
            </a:r>
          </a:p>
          <a:p>
            <a:pPr algn="ctr"/>
            <a:r>
              <a:rPr lang="en-GB" sz="2200" b="1" dirty="0">
                <a:solidFill>
                  <a:srgbClr val="0D3732"/>
                </a:solidFill>
                <a:latin typeface="Adelle PE ExtraBold" panose="02000503060000020004" pitchFamily="2" charset="77"/>
              </a:rPr>
              <a:t>Notice</a:t>
            </a:r>
          </a:p>
        </p:txBody>
      </p:sp>
      <p:sp>
        <p:nvSpPr>
          <p:cNvPr id="6" name="Oval 5">
            <a:extLst>
              <a:ext uri="{FF2B5EF4-FFF2-40B4-BE49-F238E27FC236}">
                <a16:creationId xmlns:a16="http://schemas.microsoft.com/office/drawing/2014/main" id="{1FAD9017-2AF9-1D4B-870F-FE146F7A83C3}"/>
              </a:ext>
            </a:extLst>
          </p:cNvPr>
          <p:cNvSpPr/>
          <p:nvPr/>
        </p:nvSpPr>
        <p:spPr>
          <a:xfrm>
            <a:off x="6970726" y="5121343"/>
            <a:ext cx="1487545" cy="1487545"/>
          </a:xfrm>
          <a:prstGeom prst="ellipse">
            <a:avLst/>
          </a:prstGeom>
          <a:solidFill>
            <a:srgbClr val="F8AB1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46800" rIns="0" rtlCol="0" anchor="ctr"/>
          <a:lstStyle/>
          <a:p>
            <a:pPr algn="ctr"/>
            <a:r>
              <a:rPr lang="en-GB" sz="2200" b="1" dirty="0">
                <a:solidFill>
                  <a:srgbClr val="0D3732"/>
                </a:solidFill>
                <a:latin typeface="Adelle PE ExtraBold" panose="02000503060000020004" pitchFamily="2" charset="77"/>
              </a:rPr>
              <a:t>Keep </a:t>
            </a:r>
          </a:p>
          <a:p>
            <a:pPr algn="ctr"/>
            <a:r>
              <a:rPr lang="en-GB" sz="2200" b="1" dirty="0">
                <a:solidFill>
                  <a:srgbClr val="0D3732"/>
                </a:solidFill>
                <a:latin typeface="Adelle PE ExtraBold" panose="02000503060000020004" pitchFamily="2" charset="77"/>
              </a:rPr>
              <a:t>Learning</a:t>
            </a:r>
          </a:p>
        </p:txBody>
      </p:sp>
      <p:sp>
        <p:nvSpPr>
          <p:cNvPr id="7" name="Oval 6">
            <a:extLst>
              <a:ext uri="{FF2B5EF4-FFF2-40B4-BE49-F238E27FC236}">
                <a16:creationId xmlns:a16="http://schemas.microsoft.com/office/drawing/2014/main" id="{8B3A9D39-5A9C-9C4C-88BA-1572D8203634}"/>
              </a:ext>
            </a:extLst>
          </p:cNvPr>
          <p:cNvSpPr/>
          <p:nvPr/>
        </p:nvSpPr>
        <p:spPr>
          <a:xfrm>
            <a:off x="5352227" y="2913827"/>
            <a:ext cx="1487545" cy="1487545"/>
          </a:xfrm>
          <a:prstGeom prst="ellipse">
            <a:avLst/>
          </a:prstGeom>
          <a:solidFill>
            <a:srgbClr val="F8AB1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000" b="1" dirty="0">
                <a:solidFill>
                  <a:srgbClr val="0D3732"/>
                </a:solidFill>
                <a:latin typeface="Adelle PE ExtraBold" panose="02000503060000020004" pitchFamily="2" charset="77"/>
              </a:rPr>
              <a:t>Care For </a:t>
            </a:r>
          </a:p>
          <a:p>
            <a:pPr algn="ctr"/>
            <a:r>
              <a:rPr lang="en-GB" sz="2000" b="1" dirty="0">
                <a:solidFill>
                  <a:srgbClr val="0D3732"/>
                </a:solidFill>
                <a:latin typeface="Adelle PE ExtraBold" panose="02000503060000020004" pitchFamily="2" charset="77"/>
              </a:rPr>
              <a:t>The Planet</a:t>
            </a:r>
          </a:p>
        </p:txBody>
      </p:sp>
      <mc:AlternateContent xmlns:mc="http://schemas.openxmlformats.org/markup-compatibility/2006">
        <mc:Choice xmlns:pslz="http://schemas.microsoft.com/office/powerpoint/2016/slidezoom" xmlns="" Requires="pslz">
          <p:graphicFrame>
            <p:nvGraphicFramePr>
              <p:cNvPr id="20" name="Slide Zoom 19">
                <a:extLst>
                  <a:ext uri="{FF2B5EF4-FFF2-40B4-BE49-F238E27FC236}">
                    <a16:creationId xmlns:a16="http://schemas.microsoft.com/office/drawing/2014/main" id="{7884D7C9-C4B2-2547-A764-5AAACDD739E9}"/>
                  </a:ext>
                </a:extLst>
              </p:cNvPr>
              <p:cNvGraphicFramePr>
                <a:graphicFrameLocks noChangeAspect="1"/>
              </p:cNvGraphicFramePr>
              <p:nvPr>
                <p:extLst>
                  <p:ext uri="{D42A27DB-BD31-4B8C-83A1-F6EECF244321}">
                    <p14:modId xmlns:p14="http://schemas.microsoft.com/office/powerpoint/2010/main" val="3758987232"/>
                  </p:ext>
                </p:extLst>
              </p:nvPr>
            </p:nvGraphicFramePr>
            <p:xfrm>
              <a:off x="5499099" y="571500"/>
              <a:ext cx="1092200" cy="762000"/>
            </p:xfrm>
            <a:graphic>
              <a:graphicData uri="http://schemas.microsoft.com/office/powerpoint/2016/slidezoom">
                <pslz:sldZm>
                  <pslz:sldZmObj sldId="279" cId="4229530064">
                    <pslz:zmPr id="{12EC18E8-342F-FA40-B8CE-C120948896E8}" imageType="cover" transitionDur="1000">
                      <p166:blipFill xmlns:p166="http://schemas.microsoft.com/office/powerpoint/2016/6/main">
                        <a:blip r:embed="rId3"/>
                        <a:stretch>
                          <a:fillRect/>
                        </a:stretch>
                      </p166:blipFill>
                      <p166:spPr xmlns:p166="http://schemas.microsoft.com/office/powerpoint/2016/6/main">
                        <a:xfrm>
                          <a:off x="0" y="0"/>
                          <a:ext cx="1092200" cy="762000"/>
                        </a:xfrm>
                        <a:prstGeom prst="rect">
                          <a:avLst/>
                        </a:prstGeom>
                        <a:ln w="3175">
                          <a:noFill/>
                        </a:ln>
                      </p166:spPr>
                    </pslz:zmPr>
                  </pslz:sldZmObj>
                </pslz:sldZm>
              </a:graphicData>
            </a:graphic>
          </p:graphicFrame>
        </mc:Choice>
        <mc:Fallback>
          <p:pic>
            <p:nvPicPr>
              <p:cNvPr id="20" name="Slide Zoom 19">
                <a:hlinkClick r:id="rId4" action="ppaction://hlinksldjump"/>
                <a:extLst>
                  <a:ext uri="{FF2B5EF4-FFF2-40B4-BE49-F238E27FC236}">
                    <a16:creationId xmlns:a16="http://schemas.microsoft.com/office/drawing/2014/main" id="{7884D7C9-C4B2-2547-A764-5AAACDD739E9}"/>
                  </a:ext>
                </a:extLst>
              </p:cNvPr>
              <p:cNvPicPr>
                <a:picLocks noGrp="1" noRot="1" noChangeAspect="1" noMove="1" noResize="1" noEditPoints="1" noAdjustHandles="1" noChangeArrowheads="1" noChangeShapeType="1"/>
              </p:cNvPicPr>
              <p:nvPr/>
            </p:nvPicPr>
            <p:blipFill>
              <a:blip r:embed="rId5"/>
              <a:stretch>
                <a:fillRect/>
              </a:stretch>
            </p:blipFill>
            <p:spPr>
              <a:xfrm>
                <a:off x="5499099" y="571500"/>
                <a:ext cx="1092200" cy="762000"/>
              </a:xfrm>
              <a:prstGeom prst="rect">
                <a:avLst/>
              </a:prstGeom>
              <a:ln w="3175">
                <a:noFill/>
              </a:ln>
            </p:spPr>
          </p:pic>
        </mc:Fallback>
      </mc:AlternateContent>
      <mc:AlternateContent xmlns:mc="http://schemas.openxmlformats.org/markup-compatibility/2006">
        <mc:Choice xmlns:pslz="http://schemas.microsoft.com/office/powerpoint/2016/slidezoom" xmlns="" Requires="pslz">
          <p:graphicFrame>
            <p:nvGraphicFramePr>
              <p:cNvPr id="22" name="Slide Zoom 21">
                <a:extLst>
                  <a:ext uri="{FF2B5EF4-FFF2-40B4-BE49-F238E27FC236}">
                    <a16:creationId xmlns:a16="http://schemas.microsoft.com/office/drawing/2014/main" id="{E83AE05C-4798-8349-9166-AEF385D34110}"/>
                  </a:ext>
                </a:extLst>
              </p:cNvPr>
              <p:cNvGraphicFramePr>
                <a:graphicFrameLocks noChangeAspect="1"/>
              </p:cNvGraphicFramePr>
              <p:nvPr>
                <p:extLst>
                  <p:ext uri="{D42A27DB-BD31-4B8C-83A1-F6EECF244321}">
                    <p14:modId xmlns:p14="http://schemas.microsoft.com/office/powerpoint/2010/main" val="199669911"/>
                  </p:ext>
                </p:extLst>
              </p:nvPr>
            </p:nvGraphicFramePr>
            <p:xfrm>
              <a:off x="8166100" y="2400299"/>
              <a:ext cx="1155700" cy="800101"/>
            </p:xfrm>
            <a:graphic>
              <a:graphicData uri="http://schemas.microsoft.com/office/powerpoint/2016/slidezoom">
                <pslz:sldZm>
                  <pslz:sldZmObj sldId="280" cId="2268443552">
                    <pslz:zmPr id="{69A80E8B-41C0-B044-9773-F05E36592A7F}" imageType="cover" transitionDur="1000">
                      <p166:blipFill xmlns:p166="http://schemas.microsoft.com/office/powerpoint/2016/6/main">
                        <a:blip r:embed="rId6"/>
                        <a:stretch>
                          <a:fillRect/>
                        </a:stretch>
                      </p166:blipFill>
                      <p166:spPr xmlns:p166="http://schemas.microsoft.com/office/powerpoint/2016/6/main">
                        <a:xfrm>
                          <a:off x="0" y="0"/>
                          <a:ext cx="1155700" cy="800101"/>
                        </a:xfrm>
                        <a:prstGeom prst="rect">
                          <a:avLst/>
                        </a:prstGeom>
                        <a:ln w="3175">
                          <a:noFill/>
                        </a:ln>
                      </p166:spPr>
                    </pslz:zmPr>
                  </pslz:sldZmObj>
                </pslz:sldZm>
              </a:graphicData>
            </a:graphic>
          </p:graphicFrame>
        </mc:Choice>
        <mc:Fallback>
          <p:pic>
            <p:nvPicPr>
              <p:cNvPr id="22" name="Slide Zoom 21">
                <a:hlinkClick r:id="rId7" action="ppaction://hlinksldjump"/>
                <a:extLst>
                  <a:ext uri="{FF2B5EF4-FFF2-40B4-BE49-F238E27FC236}">
                    <a16:creationId xmlns:a16="http://schemas.microsoft.com/office/drawing/2014/main" id="{E83AE05C-4798-8349-9166-AEF385D34110}"/>
                  </a:ext>
                </a:extLst>
              </p:cNvPr>
              <p:cNvPicPr>
                <a:picLocks noGrp="1" noRot="1" noChangeAspect="1" noMove="1" noResize="1" noEditPoints="1" noAdjustHandles="1" noChangeArrowheads="1" noChangeShapeType="1"/>
              </p:cNvPicPr>
              <p:nvPr/>
            </p:nvPicPr>
            <p:blipFill>
              <a:blip r:embed="rId5"/>
              <a:stretch>
                <a:fillRect/>
              </a:stretch>
            </p:blipFill>
            <p:spPr>
              <a:xfrm>
                <a:off x="8166100" y="2400299"/>
                <a:ext cx="1155700" cy="800101"/>
              </a:xfrm>
              <a:prstGeom prst="rect">
                <a:avLst/>
              </a:prstGeom>
              <a:ln w="3175">
                <a:noFill/>
              </a:ln>
            </p:spPr>
          </p:pic>
        </mc:Fallback>
      </mc:AlternateContent>
      <mc:AlternateContent xmlns:mc="http://schemas.openxmlformats.org/markup-compatibility/2006">
        <mc:Choice xmlns:pslz="http://schemas.microsoft.com/office/powerpoint/2016/slidezoom" xmlns="" Requires="pslz">
          <p:graphicFrame>
            <p:nvGraphicFramePr>
              <p:cNvPr id="24" name="Slide Zoom 23">
                <a:extLst>
                  <a:ext uri="{FF2B5EF4-FFF2-40B4-BE49-F238E27FC236}">
                    <a16:creationId xmlns:a16="http://schemas.microsoft.com/office/drawing/2014/main" id="{911415DC-2648-7D41-8025-A7310C4385E9}"/>
                  </a:ext>
                </a:extLst>
              </p:cNvPr>
              <p:cNvGraphicFramePr>
                <a:graphicFrameLocks noChangeAspect="1"/>
              </p:cNvGraphicFramePr>
              <p:nvPr>
                <p:extLst>
                  <p:ext uri="{D42A27DB-BD31-4B8C-83A1-F6EECF244321}">
                    <p14:modId xmlns:p14="http://schemas.microsoft.com/office/powerpoint/2010/main" val="808817244"/>
                  </p:ext>
                </p:extLst>
              </p:nvPr>
            </p:nvGraphicFramePr>
            <p:xfrm>
              <a:off x="7076662" y="5438692"/>
              <a:ext cx="1311964" cy="864378"/>
            </p:xfrm>
            <a:graphic>
              <a:graphicData uri="http://schemas.microsoft.com/office/powerpoint/2016/slidezoom">
                <pslz:sldZm>
                  <pslz:sldZmObj sldId="281" cId="1643135525">
                    <pslz:zmPr id="{D37A18AD-899F-8144-BC85-616F9FB2C082}" imageType="cover" transitionDur="1000">
                      <p166:blipFill xmlns:p166="http://schemas.microsoft.com/office/powerpoint/2016/6/main">
                        <a:blip r:embed="rId6"/>
                        <a:stretch>
                          <a:fillRect/>
                        </a:stretch>
                      </p166:blipFill>
                      <p166:spPr xmlns:p166="http://schemas.microsoft.com/office/powerpoint/2016/6/main">
                        <a:xfrm>
                          <a:off x="0" y="0"/>
                          <a:ext cx="1311964" cy="864378"/>
                        </a:xfrm>
                        <a:prstGeom prst="rect">
                          <a:avLst/>
                        </a:prstGeom>
                        <a:ln w="3175">
                          <a:noFill/>
                        </a:ln>
                      </p166:spPr>
                    </pslz:zmPr>
                  </pslz:sldZmObj>
                </pslz:sldZm>
              </a:graphicData>
            </a:graphic>
          </p:graphicFrame>
        </mc:Choice>
        <mc:Fallback>
          <p:pic>
            <p:nvPicPr>
              <p:cNvPr id="24" name="Slide Zoom 23">
                <a:hlinkClick r:id="rId8" action="ppaction://hlinksldjump"/>
                <a:extLst>
                  <a:ext uri="{FF2B5EF4-FFF2-40B4-BE49-F238E27FC236}">
                    <a16:creationId xmlns:a16="http://schemas.microsoft.com/office/drawing/2014/main" id="{911415DC-2648-7D41-8025-A7310C4385E9}"/>
                  </a:ext>
                </a:extLst>
              </p:cNvPr>
              <p:cNvPicPr>
                <a:picLocks noGrp="1" noRot="1" noChangeAspect="1" noMove="1" noResize="1" noEditPoints="1" noAdjustHandles="1" noChangeArrowheads="1" noChangeShapeType="1"/>
              </p:cNvPicPr>
              <p:nvPr/>
            </p:nvPicPr>
            <p:blipFill>
              <a:blip r:embed="rId5"/>
              <a:stretch>
                <a:fillRect/>
              </a:stretch>
            </p:blipFill>
            <p:spPr>
              <a:xfrm>
                <a:off x="7076662" y="5438692"/>
                <a:ext cx="1311964" cy="864378"/>
              </a:xfrm>
              <a:prstGeom prst="rect">
                <a:avLst/>
              </a:prstGeom>
              <a:ln w="3175">
                <a:noFill/>
              </a:ln>
            </p:spPr>
          </p:pic>
        </mc:Fallback>
      </mc:AlternateContent>
      <mc:AlternateContent xmlns:mc="http://schemas.openxmlformats.org/markup-compatibility/2006">
        <mc:Choice xmlns:pslz="http://schemas.microsoft.com/office/powerpoint/2016/slidezoom" xmlns="" Requires="pslz">
          <p:graphicFrame>
            <p:nvGraphicFramePr>
              <p:cNvPr id="26" name="Slide Zoom 25">
                <a:extLst>
                  <a:ext uri="{FF2B5EF4-FFF2-40B4-BE49-F238E27FC236}">
                    <a16:creationId xmlns:a16="http://schemas.microsoft.com/office/drawing/2014/main" id="{87B95EEF-E52E-9943-BE1E-8DD60718A935}"/>
                  </a:ext>
                </a:extLst>
              </p:cNvPr>
              <p:cNvGraphicFramePr>
                <a:graphicFrameLocks noChangeAspect="1"/>
              </p:cNvGraphicFramePr>
              <p:nvPr>
                <p:extLst>
                  <p:ext uri="{D42A27DB-BD31-4B8C-83A1-F6EECF244321}">
                    <p14:modId xmlns:p14="http://schemas.microsoft.com/office/powerpoint/2010/main" val="440309057"/>
                  </p:ext>
                </p:extLst>
              </p:nvPr>
            </p:nvGraphicFramePr>
            <p:xfrm>
              <a:off x="3760967" y="5438692"/>
              <a:ext cx="1065475" cy="864378"/>
            </p:xfrm>
            <a:graphic>
              <a:graphicData uri="http://schemas.microsoft.com/office/powerpoint/2016/slidezoom">
                <pslz:sldZm>
                  <pslz:sldZmObj sldId="282" cId="2106739867">
                    <pslz:zmPr id="{FE4D5371-6919-7B42-B88D-7C58D0B42904}" imageType="cover" transitionDur="1000">
                      <p166:blipFill xmlns:p166="http://schemas.microsoft.com/office/powerpoint/2016/6/main">
                        <a:blip r:embed="rId3"/>
                        <a:stretch>
                          <a:fillRect/>
                        </a:stretch>
                      </p166:blipFill>
                      <p166:spPr xmlns:p166="http://schemas.microsoft.com/office/powerpoint/2016/6/main">
                        <a:xfrm>
                          <a:off x="0" y="0"/>
                          <a:ext cx="1065475" cy="864378"/>
                        </a:xfrm>
                        <a:prstGeom prst="rect">
                          <a:avLst/>
                        </a:prstGeom>
                        <a:ln w="3175">
                          <a:noFill/>
                        </a:ln>
                      </p166:spPr>
                    </pslz:zmPr>
                  </pslz:sldZmObj>
                </pslz:sldZm>
              </a:graphicData>
            </a:graphic>
          </p:graphicFrame>
        </mc:Choice>
        <mc:Fallback>
          <p:pic>
            <p:nvPicPr>
              <p:cNvPr id="26" name="Slide Zoom 25">
                <a:hlinkClick r:id="rId9" action="ppaction://hlinksldjump"/>
                <a:extLst>
                  <a:ext uri="{FF2B5EF4-FFF2-40B4-BE49-F238E27FC236}">
                    <a16:creationId xmlns:a16="http://schemas.microsoft.com/office/drawing/2014/main" id="{87B95EEF-E52E-9943-BE1E-8DD60718A935}"/>
                  </a:ext>
                </a:extLst>
              </p:cNvPr>
              <p:cNvPicPr>
                <a:picLocks noGrp="1" noRot="1" noChangeAspect="1" noMove="1" noResize="1" noEditPoints="1" noAdjustHandles="1" noChangeArrowheads="1" noChangeShapeType="1"/>
              </p:cNvPicPr>
              <p:nvPr/>
            </p:nvPicPr>
            <p:blipFill>
              <a:blip r:embed="rId5"/>
              <a:stretch>
                <a:fillRect/>
              </a:stretch>
            </p:blipFill>
            <p:spPr>
              <a:xfrm>
                <a:off x="3760967" y="5438692"/>
                <a:ext cx="1065475" cy="864378"/>
              </a:xfrm>
              <a:prstGeom prst="rect">
                <a:avLst/>
              </a:prstGeom>
              <a:ln w="3175">
                <a:noFill/>
              </a:ln>
            </p:spPr>
          </p:pic>
        </mc:Fallback>
      </mc:AlternateContent>
      <mc:AlternateContent xmlns:mc="http://schemas.openxmlformats.org/markup-compatibility/2006">
        <mc:Choice xmlns:pslz="http://schemas.microsoft.com/office/powerpoint/2016/slidezoom" xmlns="" Requires="pslz">
          <p:graphicFrame>
            <p:nvGraphicFramePr>
              <p:cNvPr id="28" name="Slide Zoom 27">
                <a:extLst>
                  <a:ext uri="{FF2B5EF4-FFF2-40B4-BE49-F238E27FC236}">
                    <a16:creationId xmlns:a16="http://schemas.microsoft.com/office/drawing/2014/main" id="{C5B6B595-520C-5B46-8724-269E21D458ED}"/>
                  </a:ext>
                </a:extLst>
              </p:cNvPr>
              <p:cNvGraphicFramePr>
                <a:graphicFrameLocks noChangeAspect="1"/>
              </p:cNvGraphicFramePr>
              <p:nvPr>
                <p:extLst>
                  <p:ext uri="{D42A27DB-BD31-4B8C-83A1-F6EECF244321}">
                    <p14:modId xmlns:p14="http://schemas.microsoft.com/office/powerpoint/2010/main" val="2262218723"/>
                  </p:ext>
                </p:extLst>
              </p:nvPr>
            </p:nvGraphicFramePr>
            <p:xfrm>
              <a:off x="2814762" y="2479680"/>
              <a:ext cx="1267160" cy="650285"/>
            </p:xfrm>
            <a:graphic>
              <a:graphicData uri="http://schemas.microsoft.com/office/powerpoint/2016/slidezoom">
                <pslz:sldZm>
                  <pslz:sldZmObj sldId="283" cId="4273443486">
                    <pslz:zmPr id="{5AE3C12E-F1EF-1A48-A666-6C7E19D97DFC}" imageType="cover" transitionDur="1000">
                      <p166:blipFill xmlns:p166="http://schemas.microsoft.com/office/powerpoint/2016/6/main">
                        <a:blip r:embed="rId3"/>
                        <a:stretch>
                          <a:fillRect/>
                        </a:stretch>
                      </p166:blipFill>
                      <p166:spPr xmlns:p166="http://schemas.microsoft.com/office/powerpoint/2016/6/main">
                        <a:xfrm>
                          <a:off x="0" y="0"/>
                          <a:ext cx="1267160" cy="650285"/>
                        </a:xfrm>
                        <a:prstGeom prst="rect">
                          <a:avLst/>
                        </a:prstGeom>
                        <a:ln w="3175">
                          <a:noFill/>
                        </a:ln>
                      </p166:spPr>
                    </pslz:zmPr>
                  </pslz:sldZmObj>
                </pslz:sldZm>
              </a:graphicData>
            </a:graphic>
          </p:graphicFrame>
        </mc:Choice>
        <mc:Fallback>
          <p:pic>
            <p:nvPicPr>
              <p:cNvPr id="28" name="Slide Zoom 27">
                <a:hlinkClick r:id="rId10" action="ppaction://hlinksldjump"/>
                <a:extLst>
                  <a:ext uri="{FF2B5EF4-FFF2-40B4-BE49-F238E27FC236}">
                    <a16:creationId xmlns:a16="http://schemas.microsoft.com/office/drawing/2014/main" id="{C5B6B595-520C-5B46-8724-269E21D458ED}"/>
                  </a:ext>
                </a:extLst>
              </p:cNvPr>
              <p:cNvPicPr>
                <a:picLocks noGrp="1" noRot="1" noChangeAspect="1" noMove="1" noResize="1" noEditPoints="1" noAdjustHandles="1" noChangeArrowheads="1" noChangeShapeType="1"/>
              </p:cNvPicPr>
              <p:nvPr/>
            </p:nvPicPr>
            <p:blipFill>
              <a:blip r:embed="rId5"/>
              <a:stretch>
                <a:fillRect/>
              </a:stretch>
            </p:blipFill>
            <p:spPr>
              <a:xfrm>
                <a:off x="2814762" y="2479680"/>
                <a:ext cx="1267160" cy="650285"/>
              </a:xfrm>
              <a:prstGeom prst="rect">
                <a:avLst/>
              </a:prstGeom>
              <a:ln w="3175">
                <a:noFill/>
              </a:ln>
            </p:spPr>
          </p:pic>
        </mc:Fallback>
      </mc:AlternateContent>
      <mc:AlternateContent xmlns:mc="http://schemas.openxmlformats.org/markup-compatibility/2006">
        <mc:Choice xmlns:pslz="http://schemas.microsoft.com/office/powerpoint/2016/slidezoom" xmlns="" Requires="pslz">
          <p:graphicFrame>
            <p:nvGraphicFramePr>
              <p:cNvPr id="30" name="Slide Zoom 29">
                <a:extLst>
                  <a:ext uri="{FF2B5EF4-FFF2-40B4-BE49-F238E27FC236}">
                    <a16:creationId xmlns:a16="http://schemas.microsoft.com/office/drawing/2014/main" id="{F09C881A-F8DC-674A-98F6-97BDD96B5E84}"/>
                  </a:ext>
                </a:extLst>
              </p:cNvPr>
              <p:cNvGraphicFramePr>
                <a:graphicFrameLocks noChangeAspect="1"/>
              </p:cNvGraphicFramePr>
              <p:nvPr>
                <p:extLst>
                  <p:ext uri="{D42A27DB-BD31-4B8C-83A1-F6EECF244321}">
                    <p14:modId xmlns:p14="http://schemas.microsoft.com/office/powerpoint/2010/main" val="3514351739"/>
                  </p:ext>
                </p:extLst>
              </p:nvPr>
            </p:nvGraphicFramePr>
            <p:xfrm>
              <a:off x="5426756" y="3200401"/>
              <a:ext cx="1361244" cy="854764"/>
            </p:xfrm>
            <a:graphic>
              <a:graphicData uri="http://schemas.microsoft.com/office/powerpoint/2016/slidezoom">
                <pslz:sldZm>
                  <pslz:sldZmObj sldId="284" cId="1034691663">
                    <pslz:zmPr id="{D5F411B8-CE00-FA44-9993-3A0ADAB46E3F}" imageType="cover" transitionDur="1000">
                      <p166:blipFill xmlns:p166="http://schemas.microsoft.com/office/powerpoint/2016/6/main">
                        <a:blip r:embed="rId3"/>
                        <a:stretch>
                          <a:fillRect/>
                        </a:stretch>
                      </p166:blipFill>
                      <p166:spPr xmlns:p166="http://schemas.microsoft.com/office/powerpoint/2016/6/main">
                        <a:xfrm>
                          <a:off x="0" y="0"/>
                          <a:ext cx="1361244" cy="854764"/>
                        </a:xfrm>
                        <a:prstGeom prst="rect">
                          <a:avLst/>
                        </a:prstGeom>
                        <a:ln w="3175">
                          <a:noFill/>
                        </a:ln>
                      </p166:spPr>
                    </pslz:zmPr>
                  </pslz:sldZmObj>
                </pslz:sldZm>
              </a:graphicData>
            </a:graphic>
          </p:graphicFrame>
        </mc:Choice>
        <mc:Fallback>
          <p:pic>
            <p:nvPicPr>
              <p:cNvPr id="30" name="Slide Zoom 29">
                <a:hlinkClick r:id="rId11" action="ppaction://hlinksldjump"/>
                <a:extLst>
                  <a:ext uri="{FF2B5EF4-FFF2-40B4-BE49-F238E27FC236}">
                    <a16:creationId xmlns:a16="http://schemas.microsoft.com/office/drawing/2014/main" id="{F09C881A-F8DC-674A-98F6-97BDD96B5E84}"/>
                  </a:ext>
                </a:extLst>
              </p:cNvPr>
              <p:cNvPicPr>
                <a:picLocks noGrp="1" noRot="1" noChangeAspect="1" noMove="1" noResize="1" noEditPoints="1" noAdjustHandles="1" noChangeArrowheads="1" noChangeShapeType="1"/>
              </p:cNvPicPr>
              <p:nvPr/>
            </p:nvPicPr>
            <p:blipFill>
              <a:blip r:embed="rId5"/>
              <a:stretch>
                <a:fillRect/>
              </a:stretch>
            </p:blipFill>
            <p:spPr>
              <a:xfrm>
                <a:off x="5426756" y="3200401"/>
                <a:ext cx="1361244" cy="854764"/>
              </a:xfrm>
              <a:prstGeom prst="rect">
                <a:avLst/>
              </a:prstGeom>
              <a:ln w="3175">
                <a:noFill/>
              </a:ln>
            </p:spPr>
          </p:pic>
        </mc:Fallback>
      </mc:AlternateContent>
    </p:spTree>
    <p:extLst>
      <p:ext uri="{BB962C8B-B14F-4D97-AF65-F5344CB8AC3E}">
        <p14:creationId xmlns:p14="http://schemas.microsoft.com/office/powerpoint/2010/main" val="3718526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93B7E81-54C7-5746-8BEC-63D51F95BFD9}"/>
              </a:ext>
            </a:extLst>
          </p:cNvPr>
          <p:cNvSpPr/>
          <p:nvPr/>
        </p:nvSpPr>
        <p:spPr>
          <a:xfrm>
            <a:off x="4529827" y="228600"/>
            <a:ext cx="3132345" cy="1487545"/>
          </a:xfrm>
          <a:prstGeom prst="ellipse">
            <a:avLst/>
          </a:prstGeom>
          <a:solidFill>
            <a:srgbClr val="F8AB10"/>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6000" b="1" dirty="0">
                <a:solidFill>
                  <a:srgbClr val="0D3732"/>
                </a:solidFill>
                <a:latin typeface="Adelle PE ExtraBold" panose="02000503060000020004" pitchFamily="2" charset="77"/>
              </a:rPr>
              <a:t>Give</a:t>
            </a:r>
          </a:p>
        </p:txBody>
      </p:sp>
      <p:sp>
        <p:nvSpPr>
          <p:cNvPr id="5" name="TextBox 4">
            <a:extLst>
              <a:ext uri="{FF2B5EF4-FFF2-40B4-BE49-F238E27FC236}">
                <a16:creationId xmlns:a16="http://schemas.microsoft.com/office/drawing/2014/main" id="{D16E3E21-8878-0E44-892A-70C4680F0DB3}"/>
              </a:ext>
            </a:extLst>
          </p:cNvPr>
          <p:cNvSpPr txBox="1"/>
          <p:nvPr/>
        </p:nvSpPr>
        <p:spPr>
          <a:xfrm>
            <a:off x="1422399" y="3263900"/>
            <a:ext cx="9347200" cy="2246769"/>
          </a:xfrm>
          <a:prstGeom prst="rect">
            <a:avLst/>
          </a:prstGeom>
          <a:noFill/>
        </p:spPr>
        <p:txBody>
          <a:bodyPr wrap="square" rtlCol="0">
            <a:spAutoFit/>
          </a:bodyPr>
          <a:lstStyle/>
          <a:p>
            <a:pPr algn="ctr"/>
            <a:r>
              <a:rPr lang="en-GB" sz="2800" b="1" dirty="0">
                <a:latin typeface="Adelle PE" panose="02000503060000020004" pitchFamily="2" charset="77"/>
              </a:rPr>
              <a:t>Doing something to help our local places and the people that live there gives us purpose. People who develop an genuine interest in helping others, and nature, are more likely to rate themselves </a:t>
            </a:r>
            <a:br>
              <a:rPr lang="en-GB" sz="2800" b="1" dirty="0">
                <a:latin typeface="Adelle PE" panose="02000503060000020004" pitchFamily="2" charset="77"/>
              </a:rPr>
            </a:br>
            <a:r>
              <a:rPr lang="en-GB" sz="2800" b="1" dirty="0">
                <a:latin typeface="Adelle PE" panose="02000503060000020004" pitchFamily="2" charset="77"/>
              </a:rPr>
              <a:t>as happy.</a:t>
            </a:r>
          </a:p>
        </p:txBody>
      </p:sp>
    </p:spTree>
    <p:extLst>
      <p:ext uri="{BB962C8B-B14F-4D97-AF65-F5344CB8AC3E}">
        <p14:creationId xmlns:p14="http://schemas.microsoft.com/office/powerpoint/2010/main" val="4229530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9E41B22-DD04-BD49-9A67-AC0951A22FC3}"/>
              </a:ext>
            </a:extLst>
          </p:cNvPr>
          <p:cNvSpPr/>
          <p:nvPr/>
        </p:nvSpPr>
        <p:spPr>
          <a:xfrm>
            <a:off x="4529827" y="723900"/>
            <a:ext cx="3132345" cy="1487545"/>
          </a:xfrm>
          <a:prstGeom prst="ellipse">
            <a:avLst/>
          </a:prstGeom>
          <a:solidFill>
            <a:srgbClr val="F8AB10"/>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6000" b="1" dirty="0">
                <a:solidFill>
                  <a:srgbClr val="0D3732"/>
                </a:solidFill>
                <a:latin typeface="Adelle PE ExtraBold" panose="02000503060000020004" pitchFamily="2" charset="77"/>
              </a:rPr>
              <a:t>Take </a:t>
            </a:r>
          </a:p>
          <a:p>
            <a:pPr algn="ctr"/>
            <a:r>
              <a:rPr lang="en-GB" sz="6000" b="1" dirty="0">
                <a:solidFill>
                  <a:srgbClr val="0D3732"/>
                </a:solidFill>
                <a:latin typeface="Adelle PE ExtraBold" panose="02000503060000020004" pitchFamily="2" charset="77"/>
              </a:rPr>
              <a:t>Notice</a:t>
            </a:r>
          </a:p>
        </p:txBody>
      </p:sp>
      <p:sp>
        <p:nvSpPr>
          <p:cNvPr id="3" name="TextBox 2">
            <a:extLst>
              <a:ext uri="{FF2B5EF4-FFF2-40B4-BE49-F238E27FC236}">
                <a16:creationId xmlns:a16="http://schemas.microsoft.com/office/drawing/2014/main" id="{A0249F3F-A4DA-FC40-8DC4-3FA7B9DCAEC9}"/>
              </a:ext>
            </a:extLst>
          </p:cNvPr>
          <p:cNvSpPr txBox="1"/>
          <p:nvPr/>
        </p:nvSpPr>
        <p:spPr>
          <a:xfrm>
            <a:off x="1422399" y="3263900"/>
            <a:ext cx="9347200" cy="1815882"/>
          </a:xfrm>
          <a:prstGeom prst="rect">
            <a:avLst/>
          </a:prstGeom>
          <a:noFill/>
        </p:spPr>
        <p:txBody>
          <a:bodyPr wrap="square" rtlCol="0">
            <a:spAutoFit/>
          </a:bodyPr>
          <a:lstStyle/>
          <a:p>
            <a:pPr algn="ctr"/>
            <a:r>
              <a:rPr lang="en-GB" sz="2800" b="1" dirty="0">
                <a:latin typeface="Adelle PE" panose="02000503060000020004" pitchFamily="2" charset="77"/>
              </a:rPr>
              <a:t>Stopping and using all our senses to tune in to wildlife and nature on your doorstep. Being more aware of what’s going on around us helps us to make positive decisions and choices. </a:t>
            </a:r>
          </a:p>
        </p:txBody>
      </p:sp>
    </p:spTree>
    <p:extLst>
      <p:ext uri="{BB962C8B-B14F-4D97-AF65-F5344CB8AC3E}">
        <p14:creationId xmlns:p14="http://schemas.microsoft.com/office/powerpoint/2010/main" val="2268443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D5715A4-6051-514A-8571-6E3611FAB28A}"/>
              </a:ext>
            </a:extLst>
          </p:cNvPr>
          <p:cNvSpPr/>
          <p:nvPr/>
        </p:nvSpPr>
        <p:spPr>
          <a:xfrm>
            <a:off x="4529827" y="736600"/>
            <a:ext cx="3132345" cy="1487545"/>
          </a:xfrm>
          <a:prstGeom prst="ellipse">
            <a:avLst/>
          </a:prstGeom>
          <a:solidFill>
            <a:srgbClr val="F8AB10"/>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6000" b="1" dirty="0">
                <a:solidFill>
                  <a:srgbClr val="0D3732"/>
                </a:solidFill>
                <a:latin typeface="Adelle PE ExtraBold" panose="02000503060000020004" pitchFamily="2" charset="77"/>
              </a:rPr>
              <a:t>Keep </a:t>
            </a:r>
          </a:p>
          <a:p>
            <a:pPr algn="ctr"/>
            <a:r>
              <a:rPr lang="en-GB" sz="6000" b="1" dirty="0">
                <a:solidFill>
                  <a:srgbClr val="0D3732"/>
                </a:solidFill>
                <a:latin typeface="Adelle PE ExtraBold" panose="02000503060000020004" pitchFamily="2" charset="77"/>
              </a:rPr>
              <a:t>Learning</a:t>
            </a:r>
          </a:p>
        </p:txBody>
      </p:sp>
      <p:sp>
        <p:nvSpPr>
          <p:cNvPr id="3" name="TextBox 2">
            <a:extLst>
              <a:ext uri="{FF2B5EF4-FFF2-40B4-BE49-F238E27FC236}">
                <a16:creationId xmlns:a16="http://schemas.microsoft.com/office/drawing/2014/main" id="{AD6D5DD2-86B6-4F4D-AE6A-F391FD1C4B5D}"/>
              </a:ext>
            </a:extLst>
          </p:cNvPr>
          <p:cNvSpPr txBox="1"/>
          <p:nvPr/>
        </p:nvSpPr>
        <p:spPr>
          <a:xfrm>
            <a:off x="1422399" y="3263900"/>
            <a:ext cx="9347200" cy="2246769"/>
          </a:xfrm>
          <a:prstGeom prst="rect">
            <a:avLst/>
          </a:prstGeom>
          <a:noFill/>
        </p:spPr>
        <p:txBody>
          <a:bodyPr wrap="square" rtlCol="0">
            <a:spAutoFit/>
          </a:bodyPr>
          <a:lstStyle/>
          <a:p>
            <a:pPr algn="ctr"/>
            <a:r>
              <a:rPr lang="en-GB" sz="2800" b="1" dirty="0">
                <a:latin typeface="Adelle PE" panose="02000503060000020004" pitchFamily="2" charset="77"/>
              </a:rPr>
              <a:t>Education has no age limits – trying or learning something new outside helps with self-esteem. </a:t>
            </a:r>
            <a:br>
              <a:rPr lang="en-GB" sz="2800" b="1" dirty="0">
                <a:latin typeface="Adelle PE" panose="02000503060000020004" pitchFamily="2" charset="77"/>
              </a:rPr>
            </a:br>
            <a:r>
              <a:rPr lang="en-GB" sz="2800" b="1" dirty="0">
                <a:latin typeface="Adelle PE" panose="02000503060000020004" pitchFamily="2" charset="77"/>
              </a:rPr>
              <a:t>This broadens the mind, helping to lift us out of depression. Learning also helps connect people </a:t>
            </a:r>
            <a:br>
              <a:rPr lang="en-GB" sz="2800" b="1" dirty="0">
                <a:latin typeface="Adelle PE" panose="02000503060000020004" pitchFamily="2" charset="77"/>
              </a:rPr>
            </a:br>
            <a:r>
              <a:rPr lang="en-GB" sz="2800" b="1" dirty="0">
                <a:latin typeface="Adelle PE" panose="02000503060000020004" pitchFamily="2" charset="77"/>
              </a:rPr>
              <a:t>to each other. </a:t>
            </a:r>
          </a:p>
        </p:txBody>
      </p:sp>
    </p:spTree>
    <p:extLst>
      <p:ext uri="{BB962C8B-B14F-4D97-AF65-F5344CB8AC3E}">
        <p14:creationId xmlns:p14="http://schemas.microsoft.com/office/powerpoint/2010/main" val="1643135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82CCCA7-8CA0-0743-AD45-C27AEADAF1BD}"/>
              </a:ext>
            </a:extLst>
          </p:cNvPr>
          <p:cNvSpPr/>
          <p:nvPr/>
        </p:nvSpPr>
        <p:spPr>
          <a:xfrm>
            <a:off x="4529827" y="749300"/>
            <a:ext cx="3132345" cy="1487545"/>
          </a:xfrm>
          <a:prstGeom prst="ellipse">
            <a:avLst/>
          </a:prstGeom>
          <a:solidFill>
            <a:srgbClr val="F8AB10"/>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6000" b="1" dirty="0">
                <a:solidFill>
                  <a:srgbClr val="0D3732"/>
                </a:solidFill>
                <a:latin typeface="Adelle PE ExtraBold" panose="02000503060000020004" pitchFamily="2" charset="77"/>
              </a:rPr>
              <a:t>Be</a:t>
            </a:r>
          </a:p>
          <a:p>
            <a:pPr algn="ctr"/>
            <a:r>
              <a:rPr lang="en-GB" sz="6000" b="1" dirty="0">
                <a:solidFill>
                  <a:srgbClr val="0D3732"/>
                </a:solidFill>
                <a:latin typeface="Adelle PE ExtraBold" panose="02000503060000020004" pitchFamily="2" charset="77"/>
              </a:rPr>
              <a:t>Active</a:t>
            </a:r>
          </a:p>
        </p:txBody>
      </p:sp>
      <p:sp>
        <p:nvSpPr>
          <p:cNvPr id="3" name="TextBox 2">
            <a:extLst>
              <a:ext uri="{FF2B5EF4-FFF2-40B4-BE49-F238E27FC236}">
                <a16:creationId xmlns:a16="http://schemas.microsoft.com/office/drawing/2014/main" id="{283F37BA-F97D-A74B-8938-87E4358C902E}"/>
              </a:ext>
            </a:extLst>
          </p:cNvPr>
          <p:cNvSpPr txBox="1"/>
          <p:nvPr/>
        </p:nvSpPr>
        <p:spPr>
          <a:xfrm>
            <a:off x="1422399" y="3263900"/>
            <a:ext cx="9347200" cy="1815882"/>
          </a:xfrm>
          <a:prstGeom prst="rect">
            <a:avLst/>
          </a:prstGeom>
          <a:noFill/>
        </p:spPr>
        <p:txBody>
          <a:bodyPr wrap="square" rtlCol="0">
            <a:spAutoFit/>
          </a:bodyPr>
          <a:lstStyle/>
          <a:p>
            <a:pPr algn="ctr"/>
            <a:r>
              <a:rPr lang="en-GB" sz="2800" b="1" dirty="0">
                <a:latin typeface="Adelle PE" panose="02000503060000020004" pitchFamily="2" charset="77"/>
              </a:rPr>
              <a:t>Going outside for a walk or exploring a nearby nature reserve helps heart-health and blood pressure. Doing exercise lowers rates of depression and anxiety and is helps to slow age-related cognitive decline.</a:t>
            </a:r>
          </a:p>
        </p:txBody>
      </p:sp>
    </p:spTree>
    <p:extLst>
      <p:ext uri="{BB962C8B-B14F-4D97-AF65-F5344CB8AC3E}">
        <p14:creationId xmlns:p14="http://schemas.microsoft.com/office/powerpoint/2010/main" val="2106739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3775</TotalTime>
  <Words>3104</Words>
  <Application>Microsoft Office PowerPoint</Application>
  <PresentationFormat>Widescreen</PresentationFormat>
  <Paragraphs>273</Paragraphs>
  <Slides>30</Slides>
  <Notes>12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Adelle PE</vt:lpstr>
      <vt:lpstr>Adelle PE ExtraBold</vt:lpstr>
      <vt:lpstr>Adelle PE Light</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Cook</dc:creator>
  <cp:lastModifiedBy>Katie Greenwood</cp:lastModifiedBy>
  <cp:revision>70</cp:revision>
  <dcterms:created xsi:type="dcterms:W3CDTF">2020-07-06T10:36:27Z</dcterms:created>
  <dcterms:modified xsi:type="dcterms:W3CDTF">2020-07-22T20:19:06Z</dcterms:modified>
</cp:coreProperties>
</file>